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6"/>
  </p:sldMasterIdLst>
  <p:notesMasterIdLst>
    <p:notesMasterId r:id="rId145"/>
  </p:notesMasterIdLst>
  <p:handoutMasterIdLst>
    <p:handoutMasterId r:id="rId146"/>
  </p:handoutMasterIdLst>
  <p:sldIdLst>
    <p:sldId id="613" r:id="rId7"/>
    <p:sldId id="614" r:id="rId8"/>
    <p:sldId id="774" r:id="rId9"/>
    <p:sldId id="735" r:id="rId10"/>
    <p:sldId id="759" r:id="rId11"/>
    <p:sldId id="736" r:id="rId12"/>
    <p:sldId id="737" r:id="rId13"/>
    <p:sldId id="785" r:id="rId14"/>
    <p:sldId id="738" r:id="rId15"/>
    <p:sldId id="740" r:id="rId16"/>
    <p:sldId id="741" r:id="rId17"/>
    <p:sldId id="832" r:id="rId18"/>
    <p:sldId id="831" r:id="rId19"/>
    <p:sldId id="760" r:id="rId20"/>
    <p:sldId id="833" r:id="rId21"/>
    <p:sldId id="835" r:id="rId22"/>
    <p:sldId id="834" r:id="rId23"/>
    <p:sldId id="742" r:id="rId24"/>
    <p:sldId id="743" r:id="rId25"/>
    <p:sldId id="744" r:id="rId26"/>
    <p:sldId id="745" r:id="rId27"/>
    <p:sldId id="746" r:id="rId28"/>
    <p:sldId id="747" r:id="rId29"/>
    <p:sldId id="748" r:id="rId30"/>
    <p:sldId id="749" r:id="rId31"/>
    <p:sldId id="750" r:id="rId32"/>
    <p:sldId id="751" r:id="rId33"/>
    <p:sldId id="752" r:id="rId34"/>
    <p:sldId id="753" r:id="rId35"/>
    <p:sldId id="755" r:id="rId36"/>
    <p:sldId id="756" r:id="rId37"/>
    <p:sldId id="757" r:id="rId38"/>
    <p:sldId id="754" r:id="rId39"/>
    <p:sldId id="758" r:id="rId40"/>
    <p:sldId id="905" r:id="rId41"/>
    <p:sldId id="906" r:id="rId42"/>
    <p:sldId id="820" r:id="rId43"/>
    <p:sldId id="819" r:id="rId44"/>
    <p:sldId id="821" r:id="rId45"/>
    <p:sldId id="815" r:id="rId46"/>
    <p:sldId id="816" r:id="rId47"/>
    <p:sldId id="817" r:id="rId48"/>
    <p:sldId id="818" r:id="rId49"/>
    <p:sldId id="822" r:id="rId50"/>
    <p:sldId id="823" r:id="rId51"/>
    <p:sldId id="824" r:id="rId52"/>
    <p:sldId id="827" r:id="rId53"/>
    <p:sldId id="825" r:id="rId54"/>
    <p:sldId id="828" r:id="rId55"/>
    <p:sldId id="829" r:id="rId56"/>
    <p:sldId id="826" r:id="rId57"/>
    <p:sldId id="830" r:id="rId58"/>
    <p:sldId id="904" r:id="rId59"/>
    <p:sldId id="726" r:id="rId60"/>
    <p:sldId id="730" r:id="rId61"/>
    <p:sldId id="775" r:id="rId62"/>
    <p:sldId id="734" r:id="rId63"/>
    <p:sldId id="776" r:id="rId64"/>
    <p:sldId id="777" r:id="rId65"/>
    <p:sldId id="778" r:id="rId66"/>
    <p:sldId id="632" r:id="rId67"/>
    <p:sldId id="885" r:id="rId68"/>
    <p:sldId id="836" r:id="rId69"/>
    <p:sldId id="837" r:id="rId70"/>
    <p:sldId id="838" r:id="rId71"/>
    <p:sldId id="839" r:id="rId72"/>
    <p:sldId id="840" r:id="rId73"/>
    <p:sldId id="841" r:id="rId74"/>
    <p:sldId id="842" r:id="rId75"/>
    <p:sldId id="843" r:id="rId76"/>
    <p:sldId id="844" r:id="rId77"/>
    <p:sldId id="915" r:id="rId78"/>
    <p:sldId id="886" r:id="rId79"/>
    <p:sldId id="845" r:id="rId80"/>
    <p:sldId id="846" r:id="rId81"/>
    <p:sldId id="887" r:id="rId82"/>
    <p:sldId id="847" r:id="rId83"/>
    <p:sldId id="848" r:id="rId84"/>
    <p:sldId id="916" r:id="rId85"/>
    <p:sldId id="849" r:id="rId86"/>
    <p:sldId id="888" r:id="rId87"/>
    <p:sldId id="850" r:id="rId88"/>
    <p:sldId id="851" r:id="rId89"/>
    <p:sldId id="852" r:id="rId90"/>
    <p:sldId id="889" r:id="rId91"/>
    <p:sldId id="853" r:id="rId92"/>
    <p:sldId id="854" r:id="rId93"/>
    <p:sldId id="855" r:id="rId94"/>
    <p:sldId id="890" r:id="rId95"/>
    <p:sldId id="856" r:id="rId96"/>
    <p:sldId id="908" r:id="rId97"/>
    <p:sldId id="909" r:id="rId98"/>
    <p:sldId id="857" r:id="rId99"/>
    <p:sldId id="858" r:id="rId100"/>
    <p:sldId id="910" r:id="rId101"/>
    <p:sldId id="859" r:id="rId102"/>
    <p:sldId id="907" r:id="rId103"/>
    <p:sldId id="891" r:id="rId104"/>
    <p:sldId id="860" r:id="rId105"/>
    <p:sldId id="911" r:id="rId106"/>
    <p:sldId id="912" r:id="rId107"/>
    <p:sldId id="862" r:id="rId108"/>
    <p:sldId id="863" r:id="rId109"/>
    <p:sldId id="913" r:id="rId110"/>
    <p:sldId id="914" r:id="rId111"/>
    <p:sldId id="892" r:id="rId112"/>
    <p:sldId id="864" r:id="rId113"/>
    <p:sldId id="865" r:id="rId114"/>
    <p:sldId id="893" r:id="rId115"/>
    <p:sldId id="866" r:id="rId116"/>
    <p:sldId id="867" r:id="rId117"/>
    <p:sldId id="894" r:id="rId118"/>
    <p:sldId id="868" r:id="rId119"/>
    <p:sldId id="895" r:id="rId120"/>
    <p:sldId id="869" r:id="rId121"/>
    <p:sldId id="870" r:id="rId122"/>
    <p:sldId id="896" r:id="rId123"/>
    <p:sldId id="871" r:id="rId124"/>
    <p:sldId id="897" r:id="rId125"/>
    <p:sldId id="872" r:id="rId126"/>
    <p:sldId id="873" r:id="rId127"/>
    <p:sldId id="898" r:id="rId128"/>
    <p:sldId id="874" r:id="rId129"/>
    <p:sldId id="875" r:id="rId130"/>
    <p:sldId id="899" r:id="rId131"/>
    <p:sldId id="876" r:id="rId132"/>
    <p:sldId id="900" r:id="rId133"/>
    <p:sldId id="877" r:id="rId134"/>
    <p:sldId id="901" r:id="rId135"/>
    <p:sldId id="878" r:id="rId136"/>
    <p:sldId id="879" r:id="rId137"/>
    <p:sldId id="902" r:id="rId138"/>
    <p:sldId id="880" r:id="rId139"/>
    <p:sldId id="881" r:id="rId140"/>
    <p:sldId id="882" r:id="rId141"/>
    <p:sldId id="883" r:id="rId142"/>
    <p:sldId id="884" r:id="rId143"/>
    <p:sldId id="903" r:id="rId144"/>
  </p:sldIdLst>
  <p:sldSz cx="9906000" cy="6858000" type="A4"/>
  <p:notesSz cx="6797675" cy="9926638"/>
  <p:defaultTextStyle>
    <a:defPPr>
      <a:defRPr lang="en-US"/>
    </a:defPPr>
    <a:lvl1pPr algn="l" rtl="0" fontAlgn="base">
      <a:spcBef>
        <a:spcPct val="0"/>
      </a:spcBef>
      <a:spcAft>
        <a:spcPct val="0"/>
      </a:spcAft>
      <a:defRPr sz="2400" kern="1200">
        <a:solidFill>
          <a:schemeClr val="tx1"/>
        </a:solidFill>
        <a:latin typeface="Arial" charset="0"/>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charset="0"/>
        <a:ea typeface="ＭＳ Ｐゴシック" pitchFamily="34" charset="-128"/>
        <a:cs typeface="+mn-cs"/>
      </a:defRPr>
    </a:lvl5pPr>
    <a:lvl6pPr marL="2286000" algn="l" defTabSz="914400" rtl="0" eaLnBrk="1" latinLnBrk="0" hangingPunct="1">
      <a:defRPr sz="2400" kern="1200">
        <a:solidFill>
          <a:schemeClr val="tx1"/>
        </a:solidFill>
        <a:latin typeface="Arial" charset="0"/>
        <a:ea typeface="ＭＳ Ｐゴシック" pitchFamily="34" charset="-128"/>
        <a:cs typeface="+mn-cs"/>
      </a:defRPr>
    </a:lvl6pPr>
    <a:lvl7pPr marL="2743200" algn="l" defTabSz="914400" rtl="0" eaLnBrk="1" latinLnBrk="0" hangingPunct="1">
      <a:defRPr sz="2400" kern="1200">
        <a:solidFill>
          <a:schemeClr val="tx1"/>
        </a:solidFill>
        <a:latin typeface="Arial" charset="0"/>
        <a:ea typeface="ＭＳ Ｐゴシック" pitchFamily="34" charset="-128"/>
        <a:cs typeface="+mn-cs"/>
      </a:defRPr>
    </a:lvl7pPr>
    <a:lvl8pPr marL="3200400" algn="l" defTabSz="914400" rtl="0" eaLnBrk="1" latinLnBrk="0" hangingPunct="1">
      <a:defRPr sz="2400" kern="1200">
        <a:solidFill>
          <a:schemeClr val="tx1"/>
        </a:solidFill>
        <a:latin typeface="Arial" charset="0"/>
        <a:ea typeface="ＭＳ Ｐゴシック" pitchFamily="34" charset="-128"/>
        <a:cs typeface="+mn-cs"/>
      </a:defRPr>
    </a:lvl8pPr>
    <a:lvl9pPr marL="3657600" algn="l" defTabSz="914400" rtl="0" eaLnBrk="1" latinLnBrk="0" hangingPunct="1">
      <a:defRPr sz="2400"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xmlns="">
        <p15:guide id="1" orient="horz" pos="2160">
          <p15:clr>
            <a:srgbClr val="A4A3A4"/>
          </p15:clr>
        </p15:guide>
        <p15:guide id="2" pos="312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eryl D. Fortunato" initials="SDF" lastIdx="14" clrIdx="0">
    <p:extLst>
      <p:ext uri="{19B8F6BF-5375-455C-9EA6-DF929625EA0E}">
        <p15:presenceInfo xmlns:p15="http://schemas.microsoft.com/office/powerpoint/2012/main" xmlns="" userId="S-1-5-21-2836807860-1910064425-994930128-3985" providerId="AD"/>
      </p:ext>
    </p:extLst>
  </p:cmAuthor>
  <p:cmAuthor id="2" name="Editor" initials="e" lastIdx="2" clrIdx="1">
    <p:extLst>
      <p:ext uri="{19B8F6BF-5375-455C-9EA6-DF929625EA0E}">
        <p15:presenceInfo xmlns:p15="http://schemas.microsoft.com/office/powerpoint/2012/main" xmlns="" userId="Edit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2"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87870"/>
    <a:srgbClr val="4F81BD"/>
    <a:srgbClr val="E9EDF4"/>
    <a:srgbClr val="D0D8E8"/>
    <a:srgbClr val="FDDB6B"/>
    <a:srgbClr val="6ABAD0"/>
    <a:srgbClr val="0070C0"/>
    <a:srgbClr val="D64731"/>
    <a:srgbClr val="DD8C7F"/>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79" autoAdjust="0"/>
    <p:restoredTop sz="82771" autoAdjust="0"/>
  </p:normalViewPr>
  <p:slideViewPr>
    <p:cSldViewPr>
      <p:cViewPr>
        <p:scale>
          <a:sx n="60" d="100"/>
          <a:sy n="60" d="100"/>
        </p:scale>
        <p:origin x="-804" y="72"/>
      </p:cViewPr>
      <p:guideLst>
        <p:guide orient="horz" pos="2160"/>
        <p:guide pos="3120"/>
      </p:guideLst>
    </p:cSldViewPr>
  </p:slideViewPr>
  <p:outlineViewPr>
    <p:cViewPr>
      <p:scale>
        <a:sx n="33" d="100"/>
        <a:sy n="33" d="100"/>
      </p:scale>
      <p:origin x="258" y="117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38" Type="http://schemas.openxmlformats.org/officeDocument/2006/relationships/slide" Target="slides/slide132.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144" Type="http://schemas.openxmlformats.org/officeDocument/2006/relationships/slide" Target="slides/slide138.xml"/><Relationship Id="rId149" Type="http://schemas.openxmlformats.org/officeDocument/2006/relationships/viewProps" Target="viewProps.xml"/><Relationship Id="rId5" Type="http://schemas.openxmlformats.org/officeDocument/2006/relationships/customXml" Target="../customXml/item5.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50" Type="http://schemas.openxmlformats.org/officeDocument/2006/relationships/theme" Target="theme/them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116" Type="http://schemas.openxmlformats.org/officeDocument/2006/relationships/slide" Target="slides/slide110.xml"/><Relationship Id="rId124" Type="http://schemas.openxmlformats.org/officeDocument/2006/relationships/slide" Target="slides/slide118.xml"/><Relationship Id="rId129" Type="http://schemas.openxmlformats.org/officeDocument/2006/relationships/slide" Target="slides/slide123.xml"/><Relationship Id="rId137" Type="http://schemas.openxmlformats.org/officeDocument/2006/relationships/slide" Target="slides/slide13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32" Type="http://schemas.openxmlformats.org/officeDocument/2006/relationships/slide" Target="slides/slide126.xml"/><Relationship Id="rId140" Type="http://schemas.openxmlformats.org/officeDocument/2006/relationships/slide" Target="slides/slide134.xml"/><Relationship Id="rId14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slide" Target="slides/slide113.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30" Type="http://schemas.openxmlformats.org/officeDocument/2006/relationships/slide" Target="slides/slide124.xml"/><Relationship Id="rId135" Type="http://schemas.openxmlformats.org/officeDocument/2006/relationships/slide" Target="slides/slide129.xml"/><Relationship Id="rId143" Type="http://schemas.openxmlformats.org/officeDocument/2006/relationships/slide" Target="slides/slide137.xml"/><Relationship Id="rId148" Type="http://schemas.openxmlformats.org/officeDocument/2006/relationships/presProps" Target="presProps.xml"/><Relationship Id="rId151"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handoutMaster" Target="handoutMasters/handoutMaster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commentAuthors" Target="commentAuthor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46443" cy="496671"/>
          </a:xfrm>
          <a:prstGeom prst="rect">
            <a:avLst/>
          </a:prstGeom>
        </p:spPr>
        <p:txBody>
          <a:bodyPr vert="horz" wrap="square" lIns="91440" tIns="45720" rIns="91440" bIns="45720" numCol="1" anchor="t" anchorCtr="0" compatLnSpc="1">
            <a:prstTxWarp prst="textNoShape">
              <a:avLst/>
            </a:prstTxWarp>
          </a:bodyPr>
          <a:lstStyle>
            <a:lvl1pPr>
              <a:defRPr sz="1200" smtClean="0">
                <a:ea typeface="ＭＳ Ｐゴシック" pitchFamily="-84" charset="-128"/>
              </a:defRPr>
            </a:lvl1pPr>
          </a:lstStyle>
          <a:p>
            <a:pPr>
              <a:defRPr/>
            </a:pPr>
            <a:endParaRPr lang="en-US"/>
          </a:p>
        </p:txBody>
      </p:sp>
      <p:sp>
        <p:nvSpPr>
          <p:cNvPr id="3" name="Date Placeholder 2"/>
          <p:cNvSpPr>
            <a:spLocks noGrp="1"/>
          </p:cNvSpPr>
          <p:nvPr>
            <p:ph type="dt" sz="quarter" idx="1"/>
          </p:nvPr>
        </p:nvSpPr>
        <p:spPr>
          <a:xfrm>
            <a:off x="3849664" y="0"/>
            <a:ext cx="2946443" cy="496671"/>
          </a:xfrm>
          <a:prstGeom prst="rect">
            <a:avLst/>
          </a:prstGeom>
        </p:spPr>
        <p:txBody>
          <a:bodyPr vert="horz" wrap="square" lIns="91440" tIns="45720" rIns="91440" bIns="45720" numCol="1" anchor="t" anchorCtr="0" compatLnSpc="1">
            <a:prstTxWarp prst="textNoShape">
              <a:avLst/>
            </a:prstTxWarp>
          </a:bodyPr>
          <a:lstStyle>
            <a:lvl1pPr algn="r">
              <a:defRPr sz="1200" smtClean="0">
                <a:ea typeface="ＭＳ Ｐゴシック" pitchFamily="-84" charset="-128"/>
              </a:defRPr>
            </a:lvl1pPr>
          </a:lstStyle>
          <a:p>
            <a:pPr>
              <a:defRPr/>
            </a:pPr>
            <a:fld id="{9827B898-0436-493B-82EF-8BFAA7CBB257}" type="datetime1">
              <a:rPr lang="en-US"/>
              <a:pPr>
                <a:defRPr/>
              </a:pPr>
              <a:t>12/5/2017</a:t>
            </a:fld>
            <a:endParaRPr lang="en-US"/>
          </a:p>
        </p:txBody>
      </p:sp>
      <p:sp>
        <p:nvSpPr>
          <p:cNvPr id="4" name="Footer Placeholder 3"/>
          <p:cNvSpPr>
            <a:spLocks noGrp="1"/>
          </p:cNvSpPr>
          <p:nvPr>
            <p:ph type="ftr" sz="quarter" idx="2"/>
          </p:nvPr>
        </p:nvSpPr>
        <p:spPr>
          <a:xfrm>
            <a:off x="1" y="9428272"/>
            <a:ext cx="2946443" cy="496671"/>
          </a:xfrm>
          <a:prstGeom prst="rect">
            <a:avLst/>
          </a:prstGeom>
        </p:spPr>
        <p:txBody>
          <a:bodyPr vert="horz" wrap="square" lIns="91440" tIns="45720" rIns="91440" bIns="45720" numCol="1" anchor="b" anchorCtr="0" compatLnSpc="1">
            <a:prstTxWarp prst="textNoShape">
              <a:avLst/>
            </a:prstTxWarp>
          </a:bodyPr>
          <a:lstStyle>
            <a:lvl1pPr>
              <a:defRPr sz="1200" smtClean="0">
                <a:ea typeface="ＭＳ Ｐゴシック" pitchFamily="-84" charset="-128"/>
              </a:defRPr>
            </a:lvl1pPr>
          </a:lstStyle>
          <a:p>
            <a:pPr>
              <a:defRPr/>
            </a:pPr>
            <a:endParaRPr lang="en-US"/>
          </a:p>
        </p:txBody>
      </p:sp>
      <p:sp>
        <p:nvSpPr>
          <p:cNvPr id="5" name="Slide Number Placeholder 4"/>
          <p:cNvSpPr>
            <a:spLocks noGrp="1"/>
          </p:cNvSpPr>
          <p:nvPr>
            <p:ph type="sldNum" sz="quarter" idx="3"/>
          </p:nvPr>
        </p:nvSpPr>
        <p:spPr>
          <a:xfrm>
            <a:off x="3849664" y="9428272"/>
            <a:ext cx="2946443" cy="496671"/>
          </a:xfrm>
          <a:prstGeom prst="rect">
            <a:avLst/>
          </a:prstGeom>
        </p:spPr>
        <p:txBody>
          <a:bodyPr vert="horz" wrap="square" lIns="91440" tIns="45720" rIns="91440" bIns="45720" numCol="1" anchor="b" anchorCtr="0" compatLnSpc="1">
            <a:prstTxWarp prst="textNoShape">
              <a:avLst/>
            </a:prstTxWarp>
          </a:bodyPr>
          <a:lstStyle>
            <a:lvl1pPr algn="r">
              <a:defRPr sz="1200" smtClean="0">
                <a:ea typeface="ＭＳ Ｐゴシック" pitchFamily="-84" charset="-128"/>
              </a:defRPr>
            </a:lvl1pPr>
          </a:lstStyle>
          <a:p>
            <a:pPr>
              <a:defRPr/>
            </a:pPr>
            <a:fld id="{64307A15-628B-47C9-B310-79E536771659}" type="slidenum">
              <a:rPr lang="en-US"/>
              <a:pPr>
                <a:defRPr/>
              </a:pPr>
              <a:t>‹#›</a:t>
            </a:fld>
            <a:endParaRPr lang="en-US"/>
          </a:p>
        </p:txBody>
      </p:sp>
    </p:spTree>
    <p:extLst>
      <p:ext uri="{BB962C8B-B14F-4D97-AF65-F5344CB8AC3E}">
        <p14:creationId xmlns:p14="http://schemas.microsoft.com/office/powerpoint/2010/main" val="1598757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46443" cy="496671"/>
          </a:xfrm>
          <a:prstGeom prst="rect">
            <a:avLst/>
          </a:prstGeom>
        </p:spPr>
        <p:txBody>
          <a:bodyPr vert="horz" wrap="square" lIns="92446" tIns="46223" rIns="92446" bIns="46223" numCol="1" anchor="t" anchorCtr="0" compatLnSpc="1">
            <a:prstTxWarp prst="textNoShape">
              <a:avLst/>
            </a:prstTxWarp>
          </a:bodyPr>
          <a:lstStyle>
            <a:lvl1pPr>
              <a:defRPr sz="1200" smtClean="0">
                <a:latin typeface="Calibri" pitchFamily="-84" charset="0"/>
                <a:ea typeface="ＭＳ Ｐゴシック" pitchFamily="-84" charset="-128"/>
                <a:cs typeface="Arial" charset="0"/>
              </a:defRPr>
            </a:lvl1pPr>
          </a:lstStyle>
          <a:p>
            <a:pPr>
              <a:defRPr/>
            </a:pPr>
            <a:endParaRPr lang="en-US"/>
          </a:p>
        </p:txBody>
      </p:sp>
      <p:sp>
        <p:nvSpPr>
          <p:cNvPr id="3" name="Date Placeholder 2"/>
          <p:cNvSpPr>
            <a:spLocks noGrp="1"/>
          </p:cNvSpPr>
          <p:nvPr>
            <p:ph type="dt" idx="1"/>
          </p:nvPr>
        </p:nvSpPr>
        <p:spPr>
          <a:xfrm>
            <a:off x="3849664" y="0"/>
            <a:ext cx="2946443" cy="496671"/>
          </a:xfrm>
          <a:prstGeom prst="rect">
            <a:avLst/>
          </a:prstGeom>
        </p:spPr>
        <p:txBody>
          <a:bodyPr vert="horz" wrap="square" lIns="92446" tIns="46223" rIns="92446" bIns="46223" numCol="1" anchor="t" anchorCtr="0" compatLnSpc="1">
            <a:prstTxWarp prst="textNoShape">
              <a:avLst/>
            </a:prstTxWarp>
          </a:bodyPr>
          <a:lstStyle>
            <a:lvl1pPr algn="r">
              <a:defRPr sz="1200" smtClean="0">
                <a:latin typeface="Calibri" pitchFamily="-84" charset="0"/>
                <a:ea typeface="ＭＳ Ｐゴシック" pitchFamily="-84" charset="-128"/>
                <a:cs typeface="Arial" charset="0"/>
              </a:defRPr>
            </a:lvl1pPr>
          </a:lstStyle>
          <a:p>
            <a:pPr>
              <a:defRPr/>
            </a:pPr>
            <a:fld id="{1245FC9D-7DA2-43BD-9B2A-8E29345BC6EC}" type="datetime1">
              <a:rPr lang="en-US"/>
              <a:pPr>
                <a:defRPr/>
              </a:pPr>
              <a:t>12/5/2017</a:t>
            </a:fld>
            <a:endParaRPr lang="en-US"/>
          </a:p>
        </p:txBody>
      </p:sp>
      <p:sp>
        <p:nvSpPr>
          <p:cNvPr id="4" name="Slide Image Placeholder 3"/>
          <p:cNvSpPr>
            <a:spLocks noGrp="1" noRot="1" noChangeAspect="1"/>
          </p:cNvSpPr>
          <p:nvPr>
            <p:ph type="sldImg" idx="2"/>
          </p:nvPr>
        </p:nvSpPr>
        <p:spPr>
          <a:xfrm>
            <a:off x="711200" y="744538"/>
            <a:ext cx="5376863" cy="3722687"/>
          </a:xfrm>
          <a:prstGeom prst="rect">
            <a:avLst/>
          </a:prstGeom>
          <a:noFill/>
          <a:ln w="12700">
            <a:solidFill>
              <a:prstClr val="black"/>
            </a:solidFill>
          </a:ln>
        </p:spPr>
        <p:txBody>
          <a:bodyPr vert="horz" wrap="square" lIns="92446" tIns="46223" rIns="92446" bIns="46223" numCol="1" anchor="ctr" anchorCtr="0" compatLnSpc="1">
            <a:prstTxWarp prst="textNoShape">
              <a:avLst/>
            </a:prstTxWarp>
          </a:bodyPr>
          <a:lstStyle/>
          <a:p>
            <a:pPr lvl="0"/>
            <a:endParaRPr lang="en-US" noProof="0" smtClean="0"/>
          </a:p>
        </p:txBody>
      </p:sp>
      <p:sp>
        <p:nvSpPr>
          <p:cNvPr id="5" name="Notes Placeholder 4"/>
          <p:cNvSpPr>
            <a:spLocks noGrp="1"/>
          </p:cNvSpPr>
          <p:nvPr>
            <p:ph type="body" sz="quarter" idx="3"/>
          </p:nvPr>
        </p:nvSpPr>
        <p:spPr>
          <a:xfrm>
            <a:off x="680551" y="4715831"/>
            <a:ext cx="5438140" cy="4466649"/>
          </a:xfrm>
          <a:prstGeom prst="rect">
            <a:avLst/>
          </a:prstGeom>
        </p:spPr>
        <p:txBody>
          <a:bodyPr vert="horz" wrap="square" lIns="92446" tIns="46223" rIns="92446" bIns="46223" numCol="1" anchor="t" anchorCtr="0" compatLnSpc="1">
            <a:prstTxWarp prst="textNoShape">
              <a:avLst/>
            </a:prstTxWarp>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1" y="9428272"/>
            <a:ext cx="2946443" cy="496671"/>
          </a:xfrm>
          <a:prstGeom prst="rect">
            <a:avLst/>
          </a:prstGeom>
        </p:spPr>
        <p:txBody>
          <a:bodyPr vert="horz" wrap="square" lIns="92446" tIns="46223" rIns="92446" bIns="46223" numCol="1" anchor="b" anchorCtr="0" compatLnSpc="1">
            <a:prstTxWarp prst="textNoShape">
              <a:avLst/>
            </a:prstTxWarp>
          </a:bodyPr>
          <a:lstStyle>
            <a:lvl1pPr>
              <a:defRPr sz="1200" smtClean="0">
                <a:latin typeface="Calibri" pitchFamily="-84" charset="0"/>
                <a:ea typeface="ＭＳ Ｐゴシック" pitchFamily="-84" charset="-128"/>
                <a:cs typeface="Arial" charset="0"/>
              </a:defRPr>
            </a:lvl1pPr>
          </a:lstStyle>
          <a:p>
            <a:pPr>
              <a:defRPr/>
            </a:pPr>
            <a:endParaRPr lang="en-US"/>
          </a:p>
        </p:txBody>
      </p:sp>
      <p:sp>
        <p:nvSpPr>
          <p:cNvPr id="7" name="Slide Number Placeholder 6"/>
          <p:cNvSpPr>
            <a:spLocks noGrp="1"/>
          </p:cNvSpPr>
          <p:nvPr>
            <p:ph type="sldNum" sz="quarter" idx="5"/>
          </p:nvPr>
        </p:nvSpPr>
        <p:spPr>
          <a:xfrm>
            <a:off x="3849664" y="9428272"/>
            <a:ext cx="2946443" cy="496671"/>
          </a:xfrm>
          <a:prstGeom prst="rect">
            <a:avLst/>
          </a:prstGeom>
        </p:spPr>
        <p:txBody>
          <a:bodyPr vert="horz" wrap="square" lIns="92446" tIns="46223" rIns="92446" bIns="46223" numCol="1" anchor="b" anchorCtr="0" compatLnSpc="1">
            <a:prstTxWarp prst="textNoShape">
              <a:avLst/>
            </a:prstTxWarp>
          </a:bodyPr>
          <a:lstStyle>
            <a:lvl1pPr algn="r">
              <a:defRPr sz="1200" smtClean="0">
                <a:latin typeface="Calibri" pitchFamily="-84" charset="0"/>
                <a:ea typeface="ＭＳ Ｐゴシック" pitchFamily="-84" charset="-128"/>
                <a:cs typeface="Arial" charset="0"/>
              </a:defRPr>
            </a:lvl1pPr>
          </a:lstStyle>
          <a:p>
            <a:pPr>
              <a:defRPr/>
            </a:pPr>
            <a:fld id="{62A3F5E6-2490-4CA9-B462-A167F3D45682}" type="slidenum">
              <a:rPr lang="en-US"/>
              <a:pPr>
                <a:defRPr/>
              </a:pPr>
              <a:t>‹#›</a:t>
            </a:fld>
            <a:endParaRPr lang="en-US"/>
          </a:p>
        </p:txBody>
      </p:sp>
    </p:spTree>
    <p:extLst>
      <p:ext uri="{BB962C8B-B14F-4D97-AF65-F5344CB8AC3E}">
        <p14:creationId xmlns:p14="http://schemas.microsoft.com/office/powerpoint/2010/main" val="334399112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84" charset="-128"/>
        <a:cs typeface="ＭＳ Ｐゴシック" pitchFamily="-84"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84" charset="-128"/>
        <a:cs typeface="MS PGothic" charset="0"/>
      </a:defRPr>
    </a:lvl2pPr>
    <a:lvl3pPr marL="914400" algn="l" rtl="0" eaLnBrk="0" fontAlgn="base" hangingPunct="0">
      <a:spcBef>
        <a:spcPct val="30000"/>
      </a:spcBef>
      <a:spcAft>
        <a:spcPct val="0"/>
      </a:spcAft>
      <a:defRPr sz="1200" kern="1200">
        <a:solidFill>
          <a:schemeClr val="tx1"/>
        </a:solidFill>
        <a:latin typeface="+mn-lt"/>
        <a:ea typeface="ＭＳ Ｐゴシック" pitchFamily="-84" charset="-128"/>
        <a:cs typeface="MS PGothic" charset="0"/>
      </a:defRPr>
    </a:lvl3pPr>
    <a:lvl4pPr marL="1371600" algn="l" rtl="0" eaLnBrk="0" fontAlgn="base" hangingPunct="0">
      <a:spcBef>
        <a:spcPct val="30000"/>
      </a:spcBef>
      <a:spcAft>
        <a:spcPct val="0"/>
      </a:spcAft>
      <a:defRPr sz="1200" kern="1200">
        <a:solidFill>
          <a:schemeClr val="tx1"/>
        </a:solidFill>
        <a:latin typeface="+mn-lt"/>
        <a:ea typeface="ＭＳ Ｐゴシック" pitchFamily="-84" charset="-128"/>
        <a:cs typeface="MS PGothic" charset="0"/>
      </a:defRPr>
    </a:lvl4pPr>
    <a:lvl5pPr marL="1828800" algn="l" rtl="0" eaLnBrk="0" fontAlgn="base" hangingPunct="0">
      <a:spcBef>
        <a:spcPct val="30000"/>
      </a:spcBef>
      <a:spcAft>
        <a:spcPct val="0"/>
      </a:spcAft>
      <a:defRPr sz="1200" kern="1200">
        <a:solidFill>
          <a:schemeClr val="tx1"/>
        </a:solidFill>
        <a:latin typeface="+mn-lt"/>
        <a:ea typeface="ＭＳ Ｐゴシック" pitchFamily="-84" charset="-128"/>
        <a:cs typeface="MS PGothic"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1</a:t>
            </a:fld>
            <a:endParaRPr lang="en-US" dirty="0">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eaLnBrk="1" hangingPunct="1">
              <a:spcBef>
                <a:spcPct val="0"/>
              </a:spcBef>
            </a:pPr>
            <a:endParaRPr lang="en-AU" dirty="0" smtClean="0">
              <a:ea typeface="ＭＳ Ｐゴシック" pitchFamily="34" charset="-128"/>
            </a:endParaRPr>
          </a:p>
        </p:txBody>
      </p:sp>
    </p:spTree>
    <p:extLst>
      <p:ext uri="{BB962C8B-B14F-4D97-AF65-F5344CB8AC3E}">
        <p14:creationId xmlns:p14="http://schemas.microsoft.com/office/powerpoint/2010/main" val="3247232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10</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324723285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111</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r>
              <a:rPr lang="en-US" sz="2000" dirty="0" smtClean="0">
                <a:latin typeface="+mn-lt"/>
              </a:rPr>
              <a:t>2 Cisco Firewalls</a:t>
            </a:r>
          </a:p>
          <a:p>
            <a:pPr marL="342900" lvl="0" indent="-342900">
              <a:buFont typeface="Arial" pitchFamily="34" charset="0"/>
              <a:buChar char="•"/>
            </a:pPr>
            <a:r>
              <a:rPr lang="en-US" sz="2000" dirty="0" smtClean="0">
                <a:latin typeface="+mn-lt"/>
              </a:rPr>
              <a:t>Cisco ASA 5512X Security Plus Firewall </a:t>
            </a:r>
          </a:p>
          <a:p>
            <a:pPr marL="342900" lvl="0" indent="-342900">
              <a:buFont typeface="Arial" pitchFamily="34" charset="0"/>
              <a:buChar char="•"/>
            </a:pPr>
            <a:r>
              <a:rPr lang="en-US" sz="2000" dirty="0" smtClean="0">
                <a:latin typeface="+mn-lt"/>
              </a:rPr>
              <a:t>(MAN-FWF-01 &amp; 02)</a:t>
            </a:r>
          </a:p>
          <a:p>
            <a:endParaRPr lang="en-US" sz="2000" dirty="0" smtClean="0">
              <a:solidFill>
                <a:schemeClr val="accent5">
                  <a:lumMod val="50000"/>
                </a:schemeClr>
              </a:solidFill>
              <a:latin typeface="+mn-lt"/>
            </a:endParaRPr>
          </a:p>
          <a:p>
            <a:endParaRPr lang="en-US" dirty="0"/>
          </a:p>
        </p:txBody>
      </p:sp>
    </p:spTree>
    <p:extLst>
      <p:ext uri="{BB962C8B-B14F-4D97-AF65-F5344CB8AC3E}">
        <p14:creationId xmlns:p14="http://schemas.microsoft.com/office/powerpoint/2010/main" val="324723285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113</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r>
              <a:rPr lang="en-US" sz="1100" kern="1200" dirty="0" smtClean="0">
                <a:solidFill>
                  <a:schemeClr val="accent5">
                    <a:lumMod val="50000"/>
                  </a:schemeClr>
                </a:solidFill>
                <a:latin typeface="+mn-lt"/>
                <a:ea typeface="ＭＳ Ｐゴシック" pitchFamily="-84" charset="-128"/>
                <a:cs typeface="ＭＳ Ｐゴシック" pitchFamily="-84" charset="-128"/>
              </a:rPr>
              <a:t>Cisco Catalyst 3750G 48X 10/100/1000 /4SFP</a:t>
            </a:r>
            <a:endParaRPr lang="en-US" sz="2000" dirty="0" smtClean="0">
              <a:solidFill>
                <a:schemeClr val="accent5">
                  <a:lumMod val="50000"/>
                </a:schemeClr>
              </a:solidFill>
              <a:latin typeface="+mn-lt"/>
            </a:endParaRPr>
          </a:p>
          <a:p>
            <a:endParaRPr lang="en-US" dirty="0" smtClean="0"/>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The </a:t>
            </a:r>
            <a:r>
              <a:rPr lang="en-US" sz="1200" b="1" i="0" u="none" strike="noStrike" kern="1200" baseline="0" dirty="0" smtClean="0">
                <a:solidFill>
                  <a:schemeClr val="tx1"/>
                </a:solidFill>
                <a:latin typeface="+mn-lt"/>
                <a:ea typeface="ＭＳ Ｐゴシック" pitchFamily="-84" charset="-128"/>
                <a:cs typeface="ＭＳ Ｐゴシック" pitchFamily="-84" charset="-128"/>
              </a:rPr>
              <a:t>small form-factor pluggable </a:t>
            </a:r>
            <a:r>
              <a:rPr lang="en-US" sz="1200" b="0" i="0" u="none" strike="noStrike" kern="1200" baseline="0" dirty="0" smtClean="0">
                <a:solidFill>
                  <a:schemeClr val="tx1"/>
                </a:solidFill>
                <a:latin typeface="+mn-lt"/>
                <a:ea typeface="ＭＳ Ｐゴシック" pitchFamily="-84" charset="-128"/>
                <a:cs typeface="ＭＳ Ｐゴシック" pitchFamily="-84" charset="-128"/>
              </a:rPr>
              <a:t>(</a:t>
            </a:r>
            <a:r>
              <a:rPr lang="en-US" sz="1200" b="1" i="0" u="none" strike="noStrike" kern="1200" baseline="0" dirty="0" smtClean="0">
                <a:solidFill>
                  <a:schemeClr val="tx1"/>
                </a:solidFill>
                <a:latin typeface="+mn-lt"/>
                <a:ea typeface="ＭＳ Ｐゴシック" pitchFamily="-84" charset="-128"/>
                <a:cs typeface="ＭＳ Ｐゴシック" pitchFamily="-84" charset="-128"/>
              </a:rPr>
              <a:t>SFP</a:t>
            </a:r>
            <a:r>
              <a:rPr lang="en-US" sz="1200" b="0" i="0" u="none" strike="noStrike" kern="1200" baseline="0" dirty="0" smtClean="0">
                <a:solidFill>
                  <a:schemeClr val="tx1"/>
                </a:solidFill>
                <a:latin typeface="+mn-lt"/>
                <a:ea typeface="ＭＳ Ｐゴシック" pitchFamily="-84" charset="-128"/>
                <a:cs typeface="ＭＳ Ｐゴシック" pitchFamily="-84" charset="-128"/>
              </a:rPr>
              <a:t>) is a compact, hot-pluggable</a:t>
            </a: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optical module transceiver used for both telecommunication and data</a:t>
            </a: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communications applications. The form factor and electrical interface are</a:t>
            </a: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specified by a multi-source agreement (MSA) under the auspices of the</a:t>
            </a: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Small Form Factor Committee.[1] It is a popular industry format jointly</a:t>
            </a: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developed and supported by many network component vendors.</a:t>
            </a: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An SFP interface on networking hardware provides the device with a</a:t>
            </a: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modular interface that the user can easily adapt to various fiber optic and</a:t>
            </a: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copper networking standards. SFP transceivers exist supporting SONET,</a:t>
            </a: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Gigabit Ethernet, </a:t>
            </a:r>
            <a:r>
              <a:rPr lang="en-US" sz="1200" b="0" i="0" u="none" strike="noStrike" kern="1200" baseline="0" dirty="0" err="1" smtClean="0">
                <a:solidFill>
                  <a:schemeClr val="tx1"/>
                </a:solidFill>
                <a:latin typeface="+mn-lt"/>
                <a:ea typeface="ＭＳ Ｐゴシック" pitchFamily="-84" charset="-128"/>
                <a:cs typeface="ＭＳ Ｐゴシック" pitchFamily="-84" charset="-128"/>
              </a:rPr>
              <a:t>Fibre</a:t>
            </a:r>
            <a:r>
              <a:rPr lang="en-US" sz="1200" b="0" i="0" u="none" strike="noStrike" kern="1200" baseline="0" dirty="0" smtClean="0">
                <a:solidFill>
                  <a:schemeClr val="tx1"/>
                </a:solidFill>
                <a:latin typeface="+mn-lt"/>
                <a:ea typeface="ＭＳ Ｐゴシック" pitchFamily="-84" charset="-128"/>
                <a:cs typeface="ＭＳ Ｐゴシック" pitchFamily="-84" charset="-128"/>
              </a:rPr>
              <a:t> Channel, and other communications standards.</a:t>
            </a: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Due to its smaller size, the SFP has replaced the gigabit interface converter (GBIC) in most applications; the SFP is</a:t>
            </a: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sometimes referred to as a </a:t>
            </a:r>
            <a:r>
              <a:rPr lang="en-US" sz="1200" b="1" i="0" u="none" strike="noStrike" kern="1200" baseline="0" dirty="0" smtClean="0">
                <a:solidFill>
                  <a:schemeClr val="tx1"/>
                </a:solidFill>
                <a:latin typeface="+mn-lt"/>
                <a:ea typeface="ＭＳ Ｐゴシック" pitchFamily="-84" charset="-128"/>
                <a:cs typeface="ＭＳ Ｐゴシック" pitchFamily="-84" charset="-128"/>
              </a:rPr>
              <a:t>Mini-GBIC</a:t>
            </a:r>
            <a:r>
              <a:rPr lang="en-US" sz="1200" b="0" i="0" u="none" strike="noStrike" kern="1200" baseline="0" dirty="0" smtClean="0">
                <a:solidFill>
                  <a:schemeClr val="tx1"/>
                </a:solidFill>
                <a:latin typeface="+mn-lt"/>
                <a:ea typeface="ＭＳ Ｐゴシック" pitchFamily="-84" charset="-128"/>
                <a:cs typeface="ＭＳ Ｐゴシック" pitchFamily="-84" charset="-128"/>
              </a:rPr>
              <a:t>. In fact, no device with this name has ever been officially defined in the MSAs.</a:t>
            </a:r>
            <a:endParaRPr lang="en-US" dirty="0"/>
          </a:p>
        </p:txBody>
      </p:sp>
    </p:spTree>
    <p:extLst>
      <p:ext uri="{BB962C8B-B14F-4D97-AF65-F5344CB8AC3E}">
        <p14:creationId xmlns:p14="http://schemas.microsoft.com/office/powerpoint/2010/main" val="324723285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115</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r>
              <a:rPr lang="en-US" sz="2000" dirty="0" smtClean="0">
                <a:latin typeface="+mn-lt"/>
              </a:rPr>
              <a:t>			</a:t>
            </a:r>
            <a:endParaRPr lang="en-US" sz="2000" dirty="0" smtClean="0">
              <a:solidFill>
                <a:schemeClr val="accent5">
                  <a:lumMod val="50000"/>
                </a:schemeClr>
              </a:solidFill>
              <a:latin typeface="+mn-lt"/>
            </a:endParaRPr>
          </a:p>
          <a:p>
            <a:endParaRPr lang="en-US" dirty="0"/>
          </a:p>
        </p:txBody>
      </p:sp>
    </p:spTree>
    <p:extLst>
      <p:ext uri="{BB962C8B-B14F-4D97-AF65-F5344CB8AC3E}">
        <p14:creationId xmlns:p14="http://schemas.microsoft.com/office/powerpoint/2010/main" val="324723285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116</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r>
              <a:rPr lang="en-US" sz="2000" dirty="0" smtClean="0">
                <a:latin typeface="+mn-lt"/>
              </a:rPr>
              <a:t>			</a:t>
            </a:r>
            <a:endParaRPr lang="en-US" sz="2000" dirty="0" smtClean="0">
              <a:solidFill>
                <a:schemeClr val="accent5">
                  <a:lumMod val="50000"/>
                </a:schemeClr>
              </a:solidFill>
              <a:latin typeface="+mn-lt"/>
            </a:endParaRPr>
          </a:p>
          <a:p>
            <a:endParaRPr lang="en-US" dirty="0"/>
          </a:p>
        </p:txBody>
      </p:sp>
    </p:spTree>
    <p:extLst>
      <p:ext uri="{BB962C8B-B14F-4D97-AF65-F5344CB8AC3E}">
        <p14:creationId xmlns:p14="http://schemas.microsoft.com/office/powerpoint/2010/main" val="324723285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118</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r>
              <a:rPr lang="en-US" sz="2000" dirty="0" smtClean="0">
                <a:latin typeface="+mn-lt"/>
              </a:rPr>
              <a:t>			</a:t>
            </a:r>
            <a:endParaRPr lang="en-US" sz="2000" dirty="0" smtClean="0">
              <a:solidFill>
                <a:schemeClr val="accent5">
                  <a:lumMod val="50000"/>
                </a:schemeClr>
              </a:solidFill>
              <a:latin typeface="+mn-lt"/>
            </a:endParaRPr>
          </a:p>
          <a:p>
            <a:endParaRPr lang="en-US" dirty="0"/>
          </a:p>
        </p:txBody>
      </p:sp>
    </p:spTree>
    <p:extLst>
      <p:ext uri="{BB962C8B-B14F-4D97-AF65-F5344CB8AC3E}">
        <p14:creationId xmlns:p14="http://schemas.microsoft.com/office/powerpoint/2010/main" val="324723285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120</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r>
              <a:rPr lang="en-US" sz="2000" dirty="0" smtClean="0">
                <a:latin typeface="+mn-lt"/>
              </a:rPr>
              <a:t>			</a:t>
            </a:r>
            <a:endParaRPr lang="en-US" sz="2000" dirty="0" smtClean="0">
              <a:solidFill>
                <a:schemeClr val="accent5">
                  <a:lumMod val="50000"/>
                </a:schemeClr>
              </a:solidFill>
              <a:latin typeface="+mn-lt"/>
            </a:endParaRPr>
          </a:p>
          <a:p>
            <a:endParaRPr lang="en-US" dirty="0"/>
          </a:p>
        </p:txBody>
      </p:sp>
    </p:spTree>
    <p:extLst>
      <p:ext uri="{BB962C8B-B14F-4D97-AF65-F5344CB8AC3E}">
        <p14:creationId xmlns:p14="http://schemas.microsoft.com/office/powerpoint/2010/main" val="324723285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121</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r>
              <a:rPr lang="en-US" sz="2000" dirty="0" smtClean="0">
                <a:latin typeface="+mn-lt"/>
              </a:rPr>
              <a:t>			</a:t>
            </a:r>
            <a:endParaRPr lang="en-US" sz="2000" dirty="0" smtClean="0">
              <a:solidFill>
                <a:schemeClr val="accent5">
                  <a:lumMod val="50000"/>
                </a:schemeClr>
              </a:solidFill>
              <a:latin typeface="+mn-lt"/>
            </a:endParaRPr>
          </a:p>
          <a:p>
            <a:endParaRPr lang="en-US" dirty="0"/>
          </a:p>
        </p:txBody>
      </p:sp>
    </p:spTree>
    <p:extLst>
      <p:ext uri="{BB962C8B-B14F-4D97-AF65-F5344CB8AC3E}">
        <p14:creationId xmlns:p14="http://schemas.microsoft.com/office/powerpoint/2010/main" val="324723285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123</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r>
              <a:rPr lang="en-US" sz="2000" dirty="0" smtClean="0">
                <a:latin typeface="+mn-lt"/>
              </a:rPr>
              <a:t>			</a:t>
            </a:r>
            <a:endParaRPr lang="en-US" sz="2000" dirty="0" smtClean="0">
              <a:solidFill>
                <a:schemeClr val="accent5">
                  <a:lumMod val="50000"/>
                </a:schemeClr>
              </a:solidFill>
              <a:latin typeface="+mn-lt"/>
            </a:endParaRPr>
          </a:p>
          <a:p>
            <a:endParaRPr lang="en-US" dirty="0"/>
          </a:p>
        </p:txBody>
      </p:sp>
    </p:spTree>
    <p:extLst>
      <p:ext uri="{BB962C8B-B14F-4D97-AF65-F5344CB8AC3E}">
        <p14:creationId xmlns:p14="http://schemas.microsoft.com/office/powerpoint/2010/main" val="324723285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124</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r>
              <a:rPr lang="en-US" sz="2000" dirty="0" smtClean="0">
                <a:latin typeface="+mn-lt"/>
              </a:rPr>
              <a:t>			</a:t>
            </a:r>
            <a:endParaRPr lang="en-US" sz="2000" dirty="0" smtClean="0">
              <a:solidFill>
                <a:schemeClr val="accent5">
                  <a:lumMod val="50000"/>
                </a:schemeClr>
              </a:solidFill>
              <a:latin typeface="+mn-lt"/>
            </a:endParaRPr>
          </a:p>
          <a:p>
            <a:endParaRPr lang="en-US" dirty="0"/>
          </a:p>
        </p:txBody>
      </p:sp>
    </p:spTree>
    <p:extLst>
      <p:ext uri="{BB962C8B-B14F-4D97-AF65-F5344CB8AC3E}">
        <p14:creationId xmlns:p14="http://schemas.microsoft.com/office/powerpoint/2010/main" val="324723285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126</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r>
              <a:rPr lang="en-US" sz="1100" kern="1200" dirty="0" smtClean="0">
                <a:solidFill>
                  <a:schemeClr val="accent5">
                    <a:lumMod val="50000"/>
                  </a:schemeClr>
                </a:solidFill>
                <a:latin typeface="+mn-lt"/>
                <a:ea typeface="ＭＳ Ｐゴシック" pitchFamily="-84" charset="-128"/>
                <a:cs typeface="ＭＳ Ｐゴシック" pitchFamily="-84" charset="-128"/>
              </a:rPr>
              <a:t>HP OfficeJet7110 Wide Format </a:t>
            </a:r>
            <a:r>
              <a:rPr lang="en-US" sz="1100" kern="1200" dirty="0" err="1" smtClean="0">
                <a:solidFill>
                  <a:schemeClr val="accent5">
                    <a:lumMod val="50000"/>
                  </a:schemeClr>
                </a:solidFill>
                <a:latin typeface="+mn-lt"/>
                <a:ea typeface="ＭＳ Ｐゴシック" pitchFamily="-84" charset="-128"/>
                <a:cs typeface="ＭＳ Ｐゴシック" pitchFamily="-84" charset="-128"/>
              </a:rPr>
              <a:t>ePrinter</a:t>
            </a:r>
            <a:r>
              <a:rPr lang="en-US" sz="2000" dirty="0" smtClean="0">
                <a:latin typeface="+mn-lt"/>
              </a:rPr>
              <a:t>			</a:t>
            </a:r>
            <a:endParaRPr lang="en-US" sz="2000" dirty="0" smtClean="0">
              <a:solidFill>
                <a:schemeClr val="accent5">
                  <a:lumMod val="50000"/>
                </a:schemeClr>
              </a:solidFill>
              <a:latin typeface="+mn-lt"/>
            </a:endParaRPr>
          </a:p>
          <a:p>
            <a:endParaRPr lang="en-US" dirty="0"/>
          </a:p>
        </p:txBody>
      </p:sp>
    </p:spTree>
    <p:extLst>
      <p:ext uri="{BB962C8B-B14F-4D97-AF65-F5344CB8AC3E}">
        <p14:creationId xmlns:p14="http://schemas.microsoft.com/office/powerpoint/2010/main" val="3247232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11</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PHATM</a:t>
            </a:r>
            <a:r>
              <a:rPr lang="en-US" baseline="0" dirty="0" smtClean="0"/>
              <a:t> DOC.VOL1.BOOK1 – Site Installation File (Manila ATM Centre)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WEB 01 </a:t>
            </a:r>
            <a:r>
              <a:rPr lang="en-US" baseline="0" dirty="0" smtClean="0"/>
              <a:t>Rack is located at Communications Equipment Room – First Floor.</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prstClr val="black"/>
                </a:solidFill>
                <a:latin typeface="+mn-lt"/>
              </a:rPr>
              <a:t>MNWSLAN03SW – VPN Support</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324723285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128</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marL="0" marR="0" lvl="4"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accent5">
                    <a:lumMod val="50000"/>
                  </a:schemeClr>
                </a:solidFill>
                <a:latin typeface="+mn-lt"/>
                <a:ea typeface="ＭＳ Ｐゴシック" pitchFamily="-84" charset="-128"/>
                <a:cs typeface="MS PGothic" charset="0"/>
              </a:rPr>
              <a:t>Brother MFC-J5910DW MFP A3 Color Ink Print Scan</a:t>
            </a:r>
            <a:r>
              <a:rPr lang="en-US" sz="2000" dirty="0" smtClean="0">
                <a:latin typeface="+mn-lt"/>
              </a:rPr>
              <a:t>		</a:t>
            </a:r>
            <a:endParaRPr lang="en-US" sz="2000" dirty="0" smtClean="0">
              <a:solidFill>
                <a:schemeClr val="accent5">
                  <a:lumMod val="50000"/>
                </a:schemeClr>
              </a:solidFill>
              <a:latin typeface="+mn-lt"/>
            </a:endParaRPr>
          </a:p>
          <a:p>
            <a:endParaRPr lang="en-US" dirty="0"/>
          </a:p>
        </p:txBody>
      </p:sp>
    </p:spTree>
    <p:extLst>
      <p:ext uri="{BB962C8B-B14F-4D97-AF65-F5344CB8AC3E}">
        <p14:creationId xmlns:p14="http://schemas.microsoft.com/office/powerpoint/2010/main" val="324723285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130</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marL="0" marR="0" lvl="4" indent="0" algn="l" defTabSz="914400" rtl="0" eaLnBrk="0" fontAlgn="base" latinLnBrk="0" hangingPunct="0">
              <a:lnSpc>
                <a:spcPct val="100000"/>
              </a:lnSpc>
              <a:spcBef>
                <a:spcPct val="30000"/>
              </a:spcBef>
              <a:spcAft>
                <a:spcPct val="0"/>
              </a:spcAft>
              <a:buClrTx/>
              <a:buSzTx/>
              <a:buFontTx/>
              <a:buNone/>
              <a:tabLst/>
              <a:defRPr/>
            </a:pPr>
            <a:r>
              <a:rPr lang="fr-FR" sz="1100" kern="1200" dirty="0" smtClean="0">
                <a:solidFill>
                  <a:schemeClr val="accent5">
                    <a:lumMod val="50000"/>
                  </a:schemeClr>
                </a:solidFill>
                <a:latin typeface="+mn-lt"/>
                <a:ea typeface="ＭＳ Ｐゴシック" pitchFamily="-84" charset="-128"/>
                <a:cs typeface="MS PGothic" charset="0"/>
              </a:rPr>
              <a:t>HP </a:t>
            </a:r>
            <a:r>
              <a:rPr lang="fr-FR" sz="1100" kern="1200" dirty="0" err="1" smtClean="0">
                <a:solidFill>
                  <a:schemeClr val="accent5">
                    <a:lumMod val="50000"/>
                  </a:schemeClr>
                </a:solidFill>
                <a:latin typeface="+mn-lt"/>
                <a:ea typeface="ＭＳ Ｐゴシック" pitchFamily="-84" charset="-128"/>
                <a:cs typeface="MS PGothic" charset="0"/>
              </a:rPr>
              <a:t>DesignJet</a:t>
            </a:r>
            <a:r>
              <a:rPr lang="fr-FR" sz="1100" kern="1200" dirty="0" smtClean="0">
                <a:solidFill>
                  <a:schemeClr val="accent5">
                    <a:lumMod val="50000"/>
                  </a:schemeClr>
                </a:solidFill>
                <a:latin typeface="+mn-lt"/>
                <a:ea typeface="ＭＳ Ｐゴシック" pitchFamily="-84" charset="-128"/>
                <a:cs typeface="MS PGothic" charset="0"/>
              </a:rPr>
              <a:t> T2500 e-</a:t>
            </a:r>
            <a:r>
              <a:rPr lang="fr-FR" sz="1100" kern="1200" dirty="0" err="1" smtClean="0">
                <a:solidFill>
                  <a:schemeClr val="accent5">
                    <a:lumMod val="50000"/>
                  </a:schemeClr>
                </a:solidFill>
                <a:latin typeface="+mn-lt"/>
                <a:ea typeface="ＭＳ Ｐゴシック" pitchFamily="-84" charset="-128"/>
                <a:cs typeface="MS PGothic" charset="0"/>
              </a:rPr>
              <a:t>Multifunction</a:t>
            </a:r>
            <a:r>
              <a:rPr lang="fr-FR" sz="1100" kern="1200" dirty="0" smtClean="0">
                <a:solidFill>
                  <a:schemeClr val="accent5">
                    <a:lumMod val="50000"/>
                  </a:schemeClr>
                </a:solidFill>
                <a:latin typeface="+mn-lt"/>
                <a:ea typeface="ＭＳ Ｐゴシック" pitchFamily="-84" charset="-128"/>
                <a:cs typeface="MS PGothic" charset="0"/>
              </a:rPr>
              <a:t> Printer</a:t>
            </a:r>
            <a:r>
              <a:rPr lang="en-US" sz="2000" dirty="0" smtClean="0">
                <a:latin typeface="+mn-lt"/>
              </a:rPr>
              <a:t>	</a:t>
            </a:r>
            <a:endParaRPr lang="en-US" sz="2000" dirty="0" smtClean="0">
              <a:solidFill>
                <a:schemeClr val="accent5">
                  <a:lumMod val="50000"/>
                </a:schemeClr>
              </a:solidFill>
              <a:latin typeface="+mn-lt"/>
            </a:endParaRPr>
          </a:p>
          <a:p>
            <a:endParaRPr lang="en-US" dirty="0"/>
          </a:p>
        </p:txBody>
      </p:sp>
    </p:spTree>
    <p:extLst>
      <p:ext uri="{BB962C8B-B14F-4D97-AF65-F5344CB8AC3E}">
        <p14:creationId xmlns:p14="http://schemas.microsoft.com/office/powerpoint/2010/main" val="324723285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131</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marL="0" marR="0" lvl="4" indent="0" algn="l" defTabSz="914400" rtl="0" eaLnBrk="0" fontAlgn="base" latinLnBrk="0" hangingPunct="0">
              <a:lnSpc>
                <a:spcPct val="100000"/>
              </a:lnSpc>
              <a:spcBef>
                <a:spcPct val="30000"/>
              </a:spcBef>
              <a:spcAft>
                <a:spcPct val="0"/>
              </a:spcAft>
              <a:buClrTx/>
              <a:buSzTx/>
              <a:buFontTx/>
              <a:buNone/>
              <a:tabLst/>
              <a:defRPr/>
            </a:pPr>
            <a:r>
              <a:rPr lang="fr-FR" sz="1100" kern="1200" dirty="0" smtClean="0">
                <a:solidFill>
                  <a:schemeClr val="accent5">
                    <a:lumMod val="50000"/>
                  </a:schemeClr>
                </a:solidFill>
                <a:latin typeface="+mn-lt"/>
                <a:ea typeface="ＭＳ Ｐゴシック" pitchFamily="-84" charset="-128"/>
                <a:cs typeface="MS PGothic" charset="0"/>
              </a:rPr>
              <a:t>HP </a:t>
            </a:r>
            <a:r>
              <a:rPr lang="fr-FR" sz="1100" kern="1200" dirty="0" err="1" smtClean="0">
                <a:solidFill>
                  <a:schemeClr val="accent5">
                    <a:lumMod val="50000"/>
                  </a:schemeClr>
                </a:solidFill>
                <a:latin typeface="+mn-lt"/>
                <a:ea typeface="ＭＳ Ｐゴシック" pitchFamily="-84" charset="-128"/>
                <a:cs typeface="MS PGothic" charset="0"/>
              </a:rPr>
              <a:t>DesignJet</a:t>
            </a:r>
            <a:r>
              <a:rPr lang="fr-FR" sz="1100" kern="1200" dirty="0" smtClean="0">
                <a:solidFill>
                  <a:schemeClr val="accent5">
                    <a:lumMod val="50000"/>
                  </a:schemeClr>
                </a:solidFill>
                <a:latin typeface="+mn-lt"/>
                <a:ea typeface="ＭＳ Ｐゴシック" pitchFamily="-84" charset="-128"/>
                <a:cs typeface="MS PGothic" charset="0"/>
              </a:rPr>
              <a:t> T2500 e-</a:t>
            </a:r>
            <a:r>
              <a:rPr lang="fr-FR" sz="1100" kern="1200" dirty="0" err="1" smtClean="0">
                <a:solidFill>
                  <a:schemeClr val="accent5">
                    <a:lumMod val="50000"/>
                  </a:schemeClr>
                </a:solidFill>
                <a:latin typeface="+mn-lt"/>
                <a:ea typeface="ＭＳ Ｐゴシック" pitchFamily="-84" charset="-128"/>
                <a:cs typeface="MS PGothic" charset="0"/>
              </a:rPr>
              <a:t>Multifunction</a:t>
            </a:r>
            <a:r>
              <a:rPr lang="fr-FR" sz="1100" kern="1200" smtClean="0">
                <a:solidFill>
                  <a:schemeClr val="accent5">
                    <a:lumMod val="50000"/>
                  </a:schemeClr>
                </a:solidFill>
                <a:latin typeface="+mn-lt"/>
                <a:ea typeface="ＭＳ Ｐゴシック" pitchFamily="-84" charset="-128"/>
                <a:cs typeface="MS PGothic" charset="0"/>
              </a:rPr>
              <a:t> Printer</a:t>
            </a:r>
            <a:r>
              <a:rPr lang="en-US" sz="2000" dirty="0" smtClean="0">
                <a:latin typeface="+mn-lt"/>
              </a:rPr>
              <a:t>	</a:t>
            </a:r>
            <a:endParaRPr lang="en-US" sz="2000" dirty="0" smtClean="0">
              <a:solidFill>
                <a:schemeClr val="accent5">
                  <a:lumMod val="50000"/>
                </a:schemeClr>
              </a:solidFill>
              <a:latin typeface="+mn-lt"/>
            </a:endParaRPr>
          </a:p>
          <a:p>
            <a:endParaRPr lang="en-US" dirty="0"/>
          </a:p>
        </p:txBody>
      </p:sp>
    </p:spTree>
    <p:extLst>
      <p:ext uri="{BB962C8B-B14F-4D97-AF65-F5344CB8AC3E}">
        <p14:creationId xmlns:p14="http://schemas.microsoft.com/office/powerpoint/2010/main" val="324723285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133</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marL="0" marR="0" lvl="4" indent="0" algn="l" defTabSz="914400" rtl="0" eaLnBrk="0" fontAlgn="base" latinLnBrk="0" hangingPunct="0">
              <a:lnSpc>
                <a:spcPct val="100000"/>
              </a:lnSpc>
              <a:spcBef>
                <a:spcPct val="30000"/>
              </a:spcBef>
              <a:spcAft>
                <a:spcPct val="0"/>
              </a:spcAft>
              <a:buClrTx/>
              <a:buSzTx/>
              <a:buFontTx/>
              <a:buNone/>
              <a:tabLst/>
              <a:defRPr/>
            </a:pPr>
            <a:r>
              <a:rPr lang="en-US" sz="1100" kern="1200" dirty="0" smtClean="0">
                <a:solidFill>
                  <a:schemeClr val="accent5">
                    <a:lumMod val="50000"/>
                  </a:schemeClr>
                </a:solidFill>
                <a:latin typeface="+mn-lt"/>
                <a:ea typeface="ＭＳ Ｐゴシック" pitchFamily="-84" charset="-128"/>
                <a:cs typeface="MS PGothic" charset="0"/>
              </a:rPr>
              <a:t>GTCO </a:t>
            </a:r>
            <a:r>
              <a:rPr lang="en-US" sz="1100" kern="1200" dirty="0" err="1" smtClean="0">
                <a:solidFill>
                  <a:schemeClr val="accent5">
                    <a:lumMod val="50000"/>
                  </a:schemeClr>
                </a:solidFill>
                <a:latin typeface="+mn-lt"/>
                <a:ea typeface="ＭＳ Ｐゴシック" pitchFamily="-84" charset="-128"/>
                <a:cs typeface="MS PGothic" charset="0"/>
              </a:rPr>
              <a:t>CalComp</a:t>
            </a:r>
            <a:r>
              <a:rPr lang="en-US" sz="1100" kern="1200" dirty="0" smtClean="0">
                <a:solidFill>
                  <a:schemeClr val="accent5">
                    <a:lumMod val="50000"/>
                  </a:schemeClr>
                </a:solidFill>
                <a:latin typeface="+mn-lt"/>
                <a:ea typeface="ＭＳ Ｐゴシック" pitchFamily="-84" charset="-128"/>
                <a:cs typeface="MS PGothic" charset="0"/>
              </a:rPr>
              <a:t> A1 Tablet Digitizer, Drawing Board VI</a:t>
            </a:r>
            <a:r>
              <a:rPr lang="en-US" sz="2000" dirty="0" smtClean="0">
                <a:latin typeface="+mn-lt"/>
              </a:rPr>
              <a:t>	</a:t>
            </a:r>
            <a:endParaRPr lang="en-US" sz="2000" dirty="0" smtClean="0">
              <a:solidFill>
                <a:schemeClr val="accent5">
                  <a:lumMod val="50000"/>
                </a:schemeClr>
              </a:solidFill>
              <a:latin typeface="+mn-lt"/>
            </a:endParaRPr>
          </a:p>
          <a:p>
            <a:endParaRPr lang="en-US" dirty="0"/>
          </a:p>
        </p:txBody>
      </p:sp>
    </p:spTree>
    <p:extLst>
      <p:ext uri="{BB962C8B-B14F-4D97-AF65-F5344CB8AC3E}">
        <p14:creationId xmlns:p14="http://schemas.microsoft.com/office/powerpoint/2010/main" val="324723285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134</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marL="0" marR="0" lvl="4" indent="0" algn="l" defTabSz="914400" rtl="0" eaLnBrk="0" fontAlgn="base" latinLnBrk="0" hangingPunct="0">
              <a:lnSpc>
                <a:spcPct val="100000"/>
              </a:lnSpc>
              <a:spcBef>
                <a:spcPct val="30000"/>
              </a:spcBef>
              <a:spcAft>
                <a:spcPct val="0"/>
              </a:spcAft>
              <a:buClrTx/>
              <a:buSzTx/>
              <a:buFontTx/>
              <a:buNone/>
              <a:tabLst/>
              <a:defRPr/>
            </a:pPr>
            <a:r>
              <a:rPr lang="en-US" sz="1100" kern="1200" dirty="0" smtClean="0">
                <a:solidFill>
                  <a:schemeClr val="accent5">
                    <a:lumMod val="50000"/>
                  </a:schemeClr>
                </a:solidFill>
                <a:latin typeface="+mn-lt"/>
                <a:ea typeface="ＭＳ Ｐゴシック" pitchFamily="-84" charset="-128"/>
                <a:cs typeface="MS PGothic" charset="0"/>
              </a:rPr>
              <a:t>GTCO </a:t>
            </a:r>
            <a:r>
              <a:rPr lang="en-US" sz="1100" kern="1200" dirty="0" err="1" smtClean="0">
                <a:solidFill>
                  <a:schemeClr val="accent5">
                    <a:lumMod val="50000"/>
                  </a:schemeClr>
                </a:solidFill>
                <a:latin typeface="+mn-lt"/>
                <a:ea typeface="ＭＳ Ｐゴシック" pitchFamily="-84" charset="-128"/>
                <a:cs typeface="MS PGothic" charset="0"/>
              </a:rPr>
              <a:t>CalComp</a:t>
            </a:r>
            <a:r>
              <a:rPr lang="en-US" sz="1100" kern="1200" dirty="0" smtClean="0">
                <a:solidFill>
                  <a:schemeClr val="accent5">
                    <a:lumMod val="50000"/>
                  </a:schemeClr>
                </a:solidFill>
                <a:latin typeface="+mn-lt"/>
                <a:ea typeface="ＭＳ Ｐゴシック" pitchFamily="-84" charset="-128"/>
                <a:cs typeface="MS PGothic" charset="0"/>
              </a:rPr>
              <a:t> A1 Tablet Digitizer, </a:t>
            </a:r>
            <a:r>
              <a:rPr lang="en-US" sz="1100" kern="1200" smtClean="0">
                <a:solidFill>
                  <a:schemeClr val="accent5">
                    <a:lumMod val="50000"/>
                  </a:schemeClr>
                </a:solidFill>
                <a:latin typeface="+mn-lt"/>
                <a:ea typeface="ＭＳ Ｐゴシック" pitchFamily="-84" charset="-128"/>
                <a:cs typeface="MS PGothic" charset="0"/>
              </a:rPr>
              <a:t>Drawing Board VI</a:t>
            </a:r>
            <a:r>
              <a:rPr lang="en-US" sz="2000" dirty="0" smtClean="0">
                <a:latin typeface="+mn-lt"/>
              </a:rPr>
              <a:t>	</a:t>
            </a:r>
            <a:endParaRPr lang="en-US" sz="2000" dirty="0" smtClean="0">
              <a:solidFill>
                <a:schemeClr val="accent5">
                  <a:lumMod val="50000"/>
                </a:schemeClr>
              </a:solidFill>
              <a:latin typeface="+mn-lt"/>
            </a:endParaRPr>
          </a:p>
          <a:p>
            <a:endParaRPr lang="en-US" dirty="0"/>
          </a:p>
        </p:txBody>
      </p:sp>
    </p:spTree>
    <p:extLst>
      <p:ext uri="{BB962C8B-B14F-4D97-AF65-F5344CB8AC3E}">
        <p14:creationId xmlns:p14="http://schemas.microsoft.com/office/powerpoint/2010/main" val="324723285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135</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marL="0" marR="0" lvl="4" indent="0" algn="l" defTabSz="914400" rtl="0" eaLnBrk="0" fontAlgn="base" latinLnBrk="0" hangingPunct="0">
              <a:lnSpc>
                <a:spcPct val="100000"/>
              </a:lnSpc>
              <a:spcBef>
                <a:spcPct val="30000"/>
              </a:spcBef>
              <a:spcAft>
                <a:spcPct val="0"/>
              </a:spcAft>
              <a:buClrTx/>
              <a:buSzTx/>
              <a:buFontTx/>
              <a:buNone/>
              <a:tabLst/>
              <a:defRPr/>
            </a:pPr>
            <a:r>
              <a:rPr lang="en-US" sz="1100" kern="1200" dirty="0" smtClean="0">
                <a:solidFill>
                  <a:schemeClr val="accent5">
                    <a:lumMod val="50000"/>
                  </a:schemeClr>
                </a:solidFill>
                <a:latin typeface="+mn-lt"/>
                <a:ea typeface="ＭＳ Ｐゴシック" pitchFamily="-84" charset="-128"/>
                <a:cs typeface="MS PGothic" charset="0"/>
              </a:rPr>
              <a:t>GTCO </a:t>
            </a:r>
            <a:r>
              <a:rPr lang="en-US" sz="1100" kern="1200" dirty="0" err="1" smtClean="0">
                <a:solidFill>
                  <a:schemeClr val="accent5">
                    <a:lumMod val="50000"/>
                  </a:schemeClr>
                </a:solidFill>
                <a:latin typeface="+mn-lt"/>
                <a:ea typeface="ＭＳ Ｐゴシック" pitchFamily="-84" charset="-128"/>
                <a:cs typeface="MS PGothic" charset="0"/>
              </a:rPr>
              <a:t>CalComp</a:t>
            </a:r>
            <a:r>
              <a:rPr lang="en-US" sz="1100" kern="1200" dirty="0" smtClean="0">
                <a:solidFill>
                  <a:schemeClr val="accent5">
                    <a:lumMod val="50000"/>
                  </a:schemeClr>
                </a:solidFill>
                <a:latin typeface="+mn-lt"/>
                <a:ea typeface="ＭＳ Ｐゴシック" pitchFamily="-84" charset="-128"/>
                <a:cs typeface="MS PGothic" charset="0"/>
              </a:rPr>
              <a:t> A1 Tablet Digitizer, </a:t>
            </a:r>
            <a:r>
              <a:rPr lang="en-US" sz="1100" kern="1200" smtClean="0">
                <a:solidFill>
                  <a:schemeClr val="accent5">
                    <a:lumMod val="50000"/>
                  </a:schemeClr>
                </a:solidFill>
                <a:latin typeface="+mn-lt"/>
                <a:ea typeface="ＭＳ Ｐゴシック" pitchFamily="-84" charset="-128"/>
                <a:cs typeface="MS PGothic" charset="0"/>
              </a:rPr>
              <a:t>Drawing Board VI</a:t>
            </a:r>
            <a:r>
              <a:rPr lang="en-US" sz="2000" dirty="0" smtClean="0">
                <a:latin typeface="+mn-lt"/>
              </a:rPr>
              <a:t>	</a:t>
            </a:r>
            <a:endParaRPr lang="en-US" sz="2000" dirty="0" smtClean="0">
              <a:solidFill>
                <a:schemeClr val="accent5">
                  <a:lumMod val="50000"/>
                </a:schemeClr>
              </a:solidFill>
              <a:latin typeface="+mn-lt"/>
            </a:endParaRPr>
          </a:p>
          <a:p>
            <a:endParaRPr lang="en-US" dirty="0"/>
          </a:p>
        </p:txBody>
      </p:sp>
    </p:spTree>
    <p:extLst>
      <p:ext uri="{BB962C8B-B14F-4D97-AF65-F5344CB8AC3E}">
        <p14:creationId xmlns:p14="http://schemas.microsoft.com/office/powerpoint/2010/main" val="324723285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136</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marL="0" marR="0" lvl="4" indent="0" algn="l" defTabSz="914400" rtl="0" eaLnBrk="0" fontAlgn="base" latinLnBrk="0" hangingPunct="0">
              <a:lnSpc>
                <a:spcPct val="100000"/>
              </a:lnSpc>
              <a:spcBef>
                <a:spcPct val="30000"/>
              </a:spcBef>
              <a:spcAft>
                <a:spcPct val="0"/>
              </a:spcAft>
              <a:buClrTx/>
              <a:buSzTx/>
              <a:buFontTx/>
              <a:buNone/>
              <a:tabLst/>
              <a:defRPr/>
            </a:pPr>
            <a:r>
              <a:rPr lang="en-US" sz="1100" kern="1200" dirty="0" smtClean="0">
                <a:solidFill>
                  <a:schemeClr val="accent5">
                    <a:lumMod val="50000"/>
                  </a:schemeClr>
                </a:solidFill>
                <a:latin typeface="+mn-lt"/>
                <a:ea typeface="ＭＳ Ｐゴシック" pitchFamily="-84" charset="-128"/>
                <a:cs typeface="MS PGothic" charset="0"/>
              </a:rPr>
              <a:t>GTCO </a:t>
            </a:r>
            <a:r>
              <a:rPr lang="en-US" sz="1100" kern="1200" dirty="0" err="1" smtClean="0">
                <a:solidFill>
                  <a:schemeClr val="accent5">
                    <a:lumMod val="50000"/>
                  </a:schemeClr>
                </a:solidFill>
                <a:latin typeface="+mn-lt"/>
                <a:ea typeface="ＭＳ Ｐゴシック" pitchFamily="-84" charset="-128"/>
                <a:cs typeface="MS PGothic" charset="0"/>
              </a:rPr>
              <a:t>CalComp</a:t>
            </a:r>
            <a:r>
              <a:rPr lang="en-US" sz="1100" kern="1200" dirty="0" smtClean="0">
                <a:solidFill>
                  <a:schemeClr val="accent5">
                    <a:lumMod val="50000"/>
                  </a:schemeClr>
                </a:solidFill>
                <a:latin typeface="+mn-lt"/>
                <a:ea typeface="ＭＳ Ｐゴシック" pitchFamily="-84" charset="-128"/>
                <a:cs typeface="MS PGothic" charset="0"/>
              </a:rPr>
              <a:t> A1 Tablet Digitizer, </a:t>
            </a:r>
            <a:r>
              <a:rPr lang="en-US" sz="1100" kern="1200" smtClean="0">
                <a:solidFill>
                  <a:schemeClr val="accent5">
                    <a:lumMod val="50000"/>
                  </a:schemeClr>
                </a:solidFill>
                <a:latin typeface="+mn-lt"/>
                <a:ea typeface="ＭＳ Ｐゴシック" pitchFamily="-84" charset="-128"/>
                <a:cs typeface="MS PGothic" charset="0"/>
              </a:rPr>
              <a:t>Drawing Board VI</a:t>
            </a:r>
            <a:r>
              <a:rPr lang="en-US" sz="2000" dirty="0" smtClean="0">
                <a:latin typeface="+mn-lt"/>
              </a:rPr>
              <a:t>	</a:t>
            </a:r>
            <a:endParaRPr lang="en-US" sz="2000" dirty="0" smtClean="0">
              <a:solidFill>
                <a:schemeClr val="accent5">
                  <a:lumMod val="50000"/>
                </a:schemeClr>
              </a:solidFill>
              <a:latin typeface="+mn-lt"/>
            </a:endParaRPr>
          </a:p>
          <a:p>
            <a:endParaRPr lang="en-US" dirty="0"/>
          </a:p>
        </p:txBody>
      </p:sp>
    </p:spTree>
    <p:extLst>
      <p:ext uri="{BB962C8B-B14F-4D97-AF65-F5344CB8AC3E}">
        <p14:creationId xmlns:p14="http://schemas.microsoft.com/office/powerpoint/2010/main" val="324723285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137</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marL="0" marR="0" lvl="4" indent="0" algn="l" defTabSz="914400" rtl="0" eaLnBrk="0" fontAlgn="base" latinLnBrk="0" hangingPunct="0">
              <a:lnSpc>
                <a:spcPct val="100000"/>
              </a:lnSpc>
              <a:spcBef>
                <a:spcPct val="30000"/>
              </a:spcBef>
              <a:spcAft>
                <a:spcPct val="0"/>
              </a:spcAft>
              <a:buClrTx/>
              <a:buSzTx/>
              <a:buFontTx/>
              <a:buNone/>
              <a:tabLst/>
              <a:defRPr/>
            </a:pPr>
            <a:r>
              <a:rPr lang="en-US" sz="1100" kern="1200" dirty="0" smtClean="0">
                <a:solidFill>
                  <a:schemeClr val="accent5">
                    <a:lumMod val="50000"/>
                  </a:schemeClr>
                </a:solidFill>
                <a:latin typeface="+mn-lt"/>
                <a:ea typeface="ＭＳ Ｐゴシック" pitchFamily="-84" charset="-128"/>
                <a:cs typeface="MS PGothic" charset="0"/>
              </a:rPr>
              <a:t>GTCO </a:t>
            </a:r>
            <a:r>
              <a:rPr lang="en-US" sz="1100" kern="1200" dirty="0" err="1" smtClean="0">
                <a:solidFill>
                  <a:schemeClr val="accent5">
                    <a:lumMod val="50000"/>
                  </a:schemeClr>
                </a:solidFill>
                <a:latin typeface="+mn-lt"/>
                <a:ea typeface="ＭＳ Ｐゴシック" pitchFamily="-84" charset="-128"/>
                <a:cs typeface="MS PGothic" charset="0"/>
              </a:rPr>
              <a:t>CalComp</a:t>
            </a:r>
            <a:r>
              <a:rPr lang="en-US" sz="1100" kern="1200" dirty="0" smtClean="0">
                <a:solidFill>
                  <a:schemeClr val="accent5">
                    <a:lumMod val="50000"/>
                  </a:schemeClr>
                </a:solidFill>
                <a:latin typeface="+mn-lt"/>
                <a:ea typeface="ＭＳ Ｐゴシック" pitchFamily="-84" charset="-128"/>
                <a:cs typeface="MS PGothic" charset="0"/>
              </a:rPr>
              <a:t> A1 Tablet Digitizer, </a:t>
            </a:r>
            <a:r>
              <a:rPr lang="en-US" sz="1100" kern="1200" smtClean="0">
                <a:solidFill>
                  <a:schemeClr val="accent5">
                    <a:lumMod val="50000"/>
                  </a:schemeClr>
                </a:solidFill>
                <a:latin typeface="+mn-lt"/>
                <a:ea typeface="ＭＳ Ｐゴシック" pitchFamily="-84" charset="-128"/>
                <a:cs typeface="MS PGothic" charset="0"/>
              </a:rPr>
              <a:t>Drawing Board VI</a:t>
            </a:r>
            <a:r>
              <a:rPr lang="en-US" sz="2000" dirty="0" smtClean="0">
                <a:latin typeface="+mn-lt"/>
              </a:rPr>
              <a:t>	</a:t>
            </a:r>
            <a:endParaRPr lang="en-US" sz="2000" dirty="0" smtClean="0">
              <a:solidFill>
                <a:schemeClr val="accent5">
                  <a:lumMod val="50000"/>
                </a:schemeClr>
              </a:solidFill>
              <a:latin typeface="+mn-lt"/>
            </a:endParaRPr>
          </a:p>
          <a:p>
            <a:endParaRPr lang="en-US" dirty="0"/>
          </a:p>
        </p:txBody>
      </p:sp>
    </p:spTree>
    <p:extLst>
      <p:ext uri="{BB962C8B-B14F-4D97-AF65-F5344CB8AC3E}">
        <p14:creationId xmlns:p14="http://schemas.microsoft.com/office/powerpoint/2010/main" val="32472328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12</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PHATM</a:t>
            </a:r>
            <a:r>
              <a:rPr lang="en-US" baseline="0" dirty="0" smtClean="0"/>
              <a:t> DOC.VOL1.BOOK2 – Hardware Configuration Management Document (Manila ATM Centre)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WEB 01 </a:t>
            </a:r>
            <a:r>
              <a:rPr lang="en-US" baseline="0" dirty="0" smtClean="0"/>
              <a:t>Rack is located at Communications Equipment Room – First Floor.</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prstClr val="black"/>
                </a:solidFill>
                <a:latin typeface="+mn-lt"/>
              </a:rPr>
              <a:t>MNWSLAN03SW – VPN Support</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Tree>
    <p:extLst>
      <p:ext uri="{BB962C8B-B14F-4D97-AF65-F5344CB8AC3E}">
        <p14:creationId xmlns:p14="http://schemas.microsoft.com/office/powerpoint/2010/main" val="3247232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13</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PHATM</a:t>
            </a:r>
            <a:r>
              <a:rPr lang="en-US" baseline="0" dirty="0" smtClean="0"/>
              <a:t> DOC.VOL1.BOOK1 – Site Installation File (Manila ATM Centre)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WEB 02 </a:t>
            </a:r>
            <a:r>
              <a:rPr lang="en-US" baseline="0" dirty="0" smtClean="0"/>
              <a:t>Rack is located at Communications Equipment Room – First Floor.</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ATMC</a:t>
            </a:r>
            <a:r>
              <a:rPr lang="en-US" baseline="0" dirty="0" smtClean="0"/>
              <a:t> </a:t>
            </a:r>
            <a:r>
              <a:rPr lang="en-US" dirty="0" smtClean="0"/>
              <a:t>Client</a:t>
            </a:r>
            <a:r>
              <a:rPr lang="en-US" baseline="0" dirty="0" smtClean="0"/>
              <a:t> Switch (except TEC Client) - </a:t>
            </a:r>
            <a:r>
              <a:rPr lang="en-US" dirty="0" smtClean="0"/>
              <a:t>MNAILAN1ASW </a:t>
            </a:r>
            <a:r>
              <a:rPr lang="en-US" dirty="0" smtClean="0"/>
              <a:t>( AISS A) &amp; MNAILAN1BSW (AISS B)</a:t>
            </a:r>
            <a:endParaRPr lang="en-US" baseline="0" dirty="0" smtClean="0"/>
          </a:p>
          <a:p>
            <a:pPr marL="0" marR="0" lvl="7"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prstClr val="black"/>
                </a:solidFill>
                <a:latin typeface="+mn-lt"/>
              </a:rPr>
              <a:t>DMZ - MNWSLAN2ASW </a:t>
            </a:r>
            <a:r>
              <a:rPr lang="en-US" sz="2000" dirty="0" smtClean="0">
                <a:solidFill>
                  <a:prstClr val="black"/>
                </a:solidFill>
                <a:latin typeface="+mn-lt"/>
              </a:rPr>
              <a:t>&amp; MNWSLAN2BSW</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3247232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14</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PHATM</a:t>
            </a:r>
            <a:r>
              <a:rPr lang="en-US" baseline="0" dirty="0" smtClean="0"/>
              <a:t> DOC.VOL1.BOOK2 – Hardware Configuration Management Document (Manila ATM Centre)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WEB 02 </a:t>
            </a:r>
            <a:r>
              <a:rPr lang="en-US" baseline="0" dirty="0" smtClean="0"/>
              <a:t>Rack is located at Communications Equipment Room – First Floor.</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ATMC</a:t>
            </a:r>
            <a:r>
              <a:rPr lang="en-US" baseline="0" dirty="0" smtClean="0"/>
              <a:t> </a:t>
            </a:r>
            <a:r>
              <a:rPr lang="en-US" dirty="0" smtClean="0"/>
              <a:t>Client</a:t>
            </a:r>
            <a:r>
              <a:rPr lang="en-US" baseline="0" dirty="0" smtClean="0"/>
              <a:t> Switch (except TEC Client) - </a:t>
            </a:r>
            <a:r>
              <a:rPr lang="en-US" dirty="0" smtClean="0"/>
              <a:t>MNAILAN1ASW ( AISS A) &amp; MNAILAN1BSW (AISS B)</a:t>
            </a:r>
            <a:endParaRPr lang="en-US" baseline="0" dirty="0" smtClean="0"/>
          </a:p>
          <a:p>
            <a:pPr marL="0" marR="0" lvl="7"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prstClr val="black"/>
                </a:solidFill>
                <a:latin typeface="+mn-lt"/>
              </a:rPr>
              <a:t>DMZ - MNWSLAN2ASW &amp; MNWSLAN2BSW</a:t>
            </a:r>
          </a:p>
          <a:p>
            <a:pPr marL="0" marR="0" lvl="7" indent="0" algn="l" defTabSz="914400" rtl="0" eaLnBrk="1" fontAlgn="auto" latinLnBrk="0" hangingPunct="1">
              <a:lnSpc>
                <a:spcPct val="100000"/>
              </a:lnSpc>
              <a:spcBef>
                <a:spcPts val="0"/>
              </a:spcBef>
              <a:spcAft>
                <a:spcPts val="0"/>
              </a:spcAft>
              <a:buClrTx/>
              <a:buSzTx/>
              <a:buFontTx/>
              <a:buNone/>
              <a:tabLst/>
              <a:defRPr/>
            </a:pPr>
            <a:endParaRPr lang="en-US" sz="2000" dirty="0" smtClean="0">
              <a:solidFill>
                <a:prstClr val="black"/>
              </a:solidFill>
              <a:latin typeface="+mn-lt"/>
            </a:endParaRP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The </a:t>
            </a:r>
            <a:r>
              <a:rPr lang="en-US" sz="1200" b="1" i="0" u="none" strike="noStrike" kern="1200" baseline="0" dirty="0" smtClean="0">
                <a:solidFill>
                  <a:schemeClr val="tx1"/>
                </a:solidFill>
                <a:latin typeface="+mn-lt"/>
                <a:ea typeface="ＭＳ Ｐゴシック" pitchFamily="-84" charset="-128"/>
                <a:cs typeface="ＭＳ Ｐゴシック" pitchFamily="-84" charset="-128"/>
              </a:rPr>
              <a:t>small form-factor pluggable </a:t>
            </a:r>
            <a:r>
              <a:rPr lang="en-US" sz="1200" b="0" i="0" u="none" strike="noStrike" kern="1200" baseline="0" dirty="0" smtClean="0">
                <a:solidFill>
                  <a:schemeClr val="tx1"/>
                </a:solidFill>
                <a:latin typeface="+mn-lt"/>
                <a:ea typeface="ＭＳ Ｐゴシック" pitchFamily="-84" charset="-128"/>
                <a:cs typeface="ＭＳ Ｐゴシック" pitchFamily="-84" charset="-128"/>
              </a:rPr>
              <a:t>(</a:t>
            </a:r>
            <a:r>
              <a:rPr lang="en-US" sz="1200" b="1" i="0" u="none" strike="noStrike" kern="1200" baseline="0" dirty="0" smtClean="0">
                <a:solidFill>
                  <a:schemeClr val="tx1"/>
                </a:solidFill>
                <a:latin typeface="+mn-lt"/>
                <a:ea typeface="ＭＳ Ｐゴシック" pitchFamily="-84" charset="-128"/>
                <a:cs typeface="ＭＳ Ｐゴシック" pitchFamily="-84" charset="-128"/>
              </a:rPr>
              <a:t>SFP</a:t>
            </a:r>
            <a:r>
              <a:rPr lang="en-US" sz="1200" b="0" i="0" u="none" strike="noStrike" kern="1200" baseline="0" dirty="0" smtClean="0">
                <a:solidFill>
                  <a:schemeClr val="tx1"/>
                </a:solidFill>
                <a:latin typeface="+mn-lt"/>
                <a:ea typeface="ＭＳ Ｐゴシック" pitchFamily="-84" charset="-128"/>
                <a:cs typeface="ＭＳ Ｐゴシック" pitchFamily="-84" charset="-128"/>
              </a:rPr>
              <a:t>) is a compact, hot-pluggable</a:t>
            </a: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optical module transceiver used for both telecommunication and data</a:t>
            </a: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communications applications. The form factor and electrical interface are</a:t>
            </a: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specified by a multi-source agreement (MSA) under the auspices of the</a:t>
            </a: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Small Form Factor Committee.</a:t>
            </a:r>
            <a:r>
              <a:rPr lang="en-US" sz="1050" b="0" i="0" u="none" strike="noStrike" kern="1200" baseline="0" dirty="0" smtClean="0">
                <a:solidFill>
                  <a:schemeClr val="tx1"/>
                </a:solidFill>
                <a:latin typeface="+mn-lt"/>
                <a:ea typeface="ＭＳ Ｐゴシック" pitchFamily="-84" charset="-128"/>
                <a:cs typeface="ＭＳ Ｐゴシック" pitchFamily="-84" charset="-128"/>
              </a:rPr>
              <a:t>[1] </a:t>
            </a:r>
            <a:r>
              <a:rPr lang="en-US" sz="1200" b="0" i="0" u="none" strike="noStrike" kern="1200" baseline="0" dirty="0" smtClean="0">
                <a:solidFill>
                  <a:schemeClr val="tx1"/>
                </a:solidFill>
                <a:latin typeface="+mn-lt"/>
                <a:ea typeface="ＭＳ Ｐゴシック" pitchFamily="-84" charset="-128"/>
                <a:cs typeface="ＭＳ Ｐゴシック" pitchFamily="-84" charset="-128"/>
              </a:rPr>
              <a:t>It is a popular industry format jointly</a:t>
            </a: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developed and supported by many network component vendors.</a:t>
            </a:r>
            <a:endParaRPr lang="en-US" sz="3200" dirty="0" smtClean="0">
              <a:solidFill>
                <a:prstClr val="black"/>
              </a:solidFill>
              <a:latin typeface="+mn-lt"/>
            </a:endParaRPr>
          </a:p>
        </p:txBody>
      </p:sp>
    </p:spTree>
    <p:extLst>
      <p:ext uri="{BB962C8B-B14F-4D97-AF65-F5344CB8AC3E}">
        <p14:creationId xmlns:p14="http://schemas.microsoft.com/office/powerpoint/2010/main" val="3247232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15</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PHATM</a:t>
            </a:r>
            <a:r>
              <a:rPr lang="en-US" baseline="0" dirty="0" smtClean="0"/>
              <a:t> DOC.VOL1.BOOK1 – Site Installation File (Manila ATM Centre)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BackBone</a:t>
            </a:r>
            <a:r>
              <a:rPr lang="en-US" dirty="0" smtClean="0"/>
              <a:t> </a:t>
            </a:r>
            <a:r>
              <a:rPr lang="en-US" baseline="0" dirty="0" smtClean="0"/>
              <a:t>Rack is located at Communications Equipment Room – First Floor.</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7"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prstClr val="black"/>
                </a:solidFill>
                <a:latin typeface="+mn-lt"/>
              </a:rPr>
              <a:t>MNBBNET1ART (Rack</a:t>
            </a:r>
            <a:r>
              <a:rPr lang="en-US" sz="2000" baseline="0" dirty="0" smtClean="0">
                <a:solidFill>
                  <a:prstClr val="black"/>
                </a:solidFill>
                <a:latin typeface="+mn-lt"/>
              </a:rPr>
              <a:t> A)</a:t>
            </a:r>
            <a:endParaRPr lang="en-US" sz="2000" dirty="0" smtClean="0">
              <a:solidFill>
                <a:prstClr val="black"/>
              </a:solidFill>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32472328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16</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PHATM</a:t>
            </a:r>
            <a:r>
              <a:rPr lang="en-US" baseline="0" dirty="0" smtClean="0"/>
              <a:t> DOC.VOL1.BOOK1 – Site Installation File (Manila ATM Centre)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BackBone</a:t>
            </a:r>
            <a:r>
              <a:rPr lang="en-US" dirty="0" smtClean="0"/>
              <a:t> </a:t>
            </a:r>
            <a:r>
              <a:rPr lang="en-US" baseline="0" dirty="0" smtClean="0"/>
              <a:t>Rack is located at Communications Equipment Room – First Floor.</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7"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prstClr val="black"/>
                </a:solidFill>
                <a:latin typeface="+mn-lt"/>
              </a:rPr>
              <a:t>MNBBNET1BRT (Rack</a:t>
            </a:r>
            <a:r>
              <a:rPr lang="en-US" sz="2000" baseline="0" dirty="0" smtClean="0">
                <a:solidFill>
                  <a:prstClr val="black"/>
                </a:solidFill>
                <a:latin typeface="+mn-lt"/>
              </a:rPr>
              <a:t> B)</a:t>
            </a:r>
            <a:endParaRPr lang="en-US" sz="2000" dirty="0" smtClean="0">
              <a:solidFill>
                <a:prstClr val="black"/>
              </a:solidFill>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32472328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17</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PHATM</a:t>
            </a:r>
            <a:r>
              <a:rPr lang="en-US" baseline="0" dirty="0" smtClean="0"/>
              <a:t> DOC.VOL1.BOOK2 – Hardware Configuration Management Document (Manila ATM Centre)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BackBone</a:t>
            </a:r>
            <a:r>
              <a:rPr lang="en-US" dirty="0" smtClean="0"/>
              <a:t> </a:t>
            </a:r>
            <a:r>
              <a:rPr lang="en-US" baseline="0" dirty="0" smtClean="0"/>
              <a:t>Rack is located at Communications Equipment Room – First Floor.</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Backbone Routers</a:t>
            </a:r>
            <a:endParaRPr lang="en-US" baseline="0" dirty="0" smtClean="0"/>
          </a:p>
          <a:p>
            <a:pPr marL="0" marR="0" lvl="7"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prstClr val="black"/>
                </a:solidFill>
                <a:latin typeface="+mn-lt"/>
              </a:rPr>
              <a:t>MNBBNET1ART (Rack</a:t>
            </a:r>
            <a:r>
              <a:rPr lang="en-US" sz="2000" baseline="0" dirty="0" smtClean="0">
                <a:solidFill>
                  <a:prstClr val="black"/>
                </a:solidFill>
                <a:latin typeface="+mn-lt"/>
              </a:rPr>
              <a:t> A)</a:t>
            </a:r>
            <a:endParaRPr lang="en-US" sz="2000" dirty="0" smtClean="0">
              <a:solidFill>
                <a:prstClr val="black"/>
              </a:solidFill>
              <a:latin typeface="+mn-lt"/>
            </a:endParaRPr>
          </a:p>
          <a:p>
            <a:pPr marL="0" marR="0" lvl="7"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prstClr val="black"/>
                </a:solidFill>
                <a:latin typeface="+mn-lt"/>
              </a:rPr>
              <a:t>MNBBNET1BRT (Rack</a:t>
            </a:r>
            <a:r>
              <a:rPr lang="en-US" sz="2000" baseline="0" dirty="0" smtClean="0">
                <a:solidFill>
                  <a:prstClr val="black"/>
                </a:solidFill>
                <a:latin typeface="+mn-lt"/>
              </a:rPr>
              <a:t> B)</a:t>
            </a:r>
            <a:endParaRPr lang="en-US" sz="2000" dirty="0" smtClean="0">
              <a:solidFill>
                <a:prstClr val="black"/>
              </a:solidFill>
              <a:latin typeface="+mn-lt"/>
            </a:endParaRPr>
          </a:p>
        </p:txBody>
      </p:sp>
    </p:spTree>
    <p:extLst>
      <p:ext uri="{BB962C8B-B14F-4D97-AF65-F5344CB8AC3E}">
        <p14:creationId xmlns:p14="http://schemas.microsoft.com/office/powerpoint/2010/main" val="32472328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18</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PHATM</a:t>
            </a:r>
            <a:r>
              <a:rPr lang="en-US" baseline="0" dirty="0" smtClean="0"/>
              <a:t> DOC.VOL1.BOOK2 – Hardware Configuration Management Document (Manila ATM Centre)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MAN-TEC-01 (</a:t>
            </a:r>
            <a:r>
              <a:rPr lang="en-US" sz="1200" b="0" i="0" u="none" strike="noStrike" kern="1200" baseline="0" dirty="0" smtClean="0">
                <a:solidFill>
                  <a:schemeClr val="tx1"/>
                </a:solidFill>
                <a:latin typeface="+mn-lt"/>
                <a:ea typeface="ＭＳ Ｐゴシック" pitchFamily="-84" charset="-128"/>
                <a:cs typeface="ＭＳ Ｐゴシック" pitchFamily="-84" charset="-128"/>
              </a:rPr>
              <a:t>CWP 72 / AIS Control) &amp; </a:t>
            </a:r>
            <a:r>
              <a:rPr lang="en-US" dirty="0" smtClean="0"/>
              <a:t>MAN-PRN-13 </a:t>
            </a:r>
            <a:r>
              <a:rPr lang="en-US" sz="1200" b="0" i="0" u="none" strike="noStrike" kern="1200" baseline="0" dirty="0" smtClean="0">
                <a:solidFill>
                  <a:schemeClr val="tx1"/>
                </a:solidFill>
                <a:latin typeface="+mn-lt"/>
                <a:ea typeface="ＭＳ Ｐゴシック" pitchFamily="-84" charset="-128"/>
                <a:cs typeface="ＭＳ Ｐゴシック" pitchFamily="-84" charset="-128"/>
              </a:rPr>
              <a:t>– Located at Communications Equipment Room, First Floor</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3247232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19</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PHATM</a:t>
            </a:r>
            <a:r>
              <a:rPr lang="en-US" baseline="0" dirty="0" smtClean="0"/>
              <a:t> DOC.VOL1.BOOK2 – Hardware Configuration Management Document (Manila ATM Centre)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CWP 51 / AIS 01 / MAN-WKS-14 </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CWP 54 / AIS 02 / MAN-WKS-04</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CWP 61 / AIS 03 / MAN-WKS-05</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CWP 60 / AIS 04 / MAN-WKS-15</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CWP 52 / MAP-01 / MAN-WKS-12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CWP 56 / MAP-02 / MAN-WKS-13</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3247232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2</a:t>
            </a:fld>
            <a:endParaRPr lang="en-US" dirty="0">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PHATM</a:t>
            </a:r>
            <a:r>
              <a:rPr lang="en-US" baseline="0" dirty="0" smtClean="0"/>
              <a:t> DOC.VOL1.BOOK3.P74</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GSSDD – Global System/Segment Design Document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AISS System is a computer system with hardware components distributed nationwide.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Central Site is located here in Manila. The operational servers are installed at Manila ATMC while the failover servers at the </a:t>
            </a:r>
            <a:r>
              <a:rPr lang="en-US" baseline="0" dirty="0" err="1" smtClean="0"/>
              <a:t>Mactan</a:t>
            </a:r>
            <a:r>
              <a:rPr lang="en-US" baseline="0" dirty="0" smtClean="0"/>
              <a:t> ANF. Data from the operational servers are being replicated to the failover servers via the internet and </a:t>
            </a:r>
            <a:r>
              <a:rPr lang="en-US" baseline="0" dirty="0" err="1" smtClean="0"/>
              <a:t>vsat</a:t>
            </a:r>
            <a:r>
              <a:rPr lang="en-US" baseline="0" dirty="0" smtClean="0"/>
              <a:t> link.</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Hosts (client and working positions) within the central site are connected via LAN while remote hosts are connected to the central site via WAN (microwave, </a:t>
            </a:r>
            <a:r>
              <a:rPr lang="en-US" baseline="0" dirty="0" err="1" smtClean="0"/>
              <a:t>vsat</a:t>
            </a:r>
            <a:r>
              <a:rPr lang="en-US" baseline="0" dirty="0" smtClean="0"/>
              <a:t>, internet).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As with other computer systems, the AISS Hardware implementation is composed of: (next slide)</a:t>
            </a:r>
            <a:endParaRPr lang="en-US" dirty="0" smtClean="0"/>
          </a:p>
        </p:txBody>
      </p:sp>
    </p:spTree>
    <p:extLst>
      <p:ext uri="{BB962C8B-B14F-4D97-AF65-F5344CB8AC3E}">
        <p14:creationId xmlns:p14="http://schemas.microsoft.com/office/powerpoint/2010/main" val="32472328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20</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PHATM</a:t>
            </a:r>
            <a:r>
              <a:rPr lang="en-US" baseline="0" dirty="0" smtClean="0"/>
              <a:t> DOC.VOL1.BOOK2 – Hardware Configuration Management Document (Manila ATM Centre)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CWP 53 / AIP-01 / MAN-WKS-10</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CWP 57 / AIP-02 / MAN-WKS-11</a:t>
            </a:r>
          </a:p>
        </p:txBody>
      </p:sp>
    </p:spTree>
    <p:extLst>
      <p:ext uri="{BB962C8B-B14F-4D97-AF65-F5344CB8AC3E}">
        <p14:creationId xmlns:p14="http://schemas.microsoft.com/office/powerpoint/2010/main" val="32472328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21</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PHATM</a:t>
            </a:r>
            <a:r>
              <a:rPr lang="en-US" baseline="0" dirty="0" smtClean="0"/>
              <a:t> DOC.VOL1.BOOK2 – Hardware Configuration Management Document (Manila ATM Centre)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HP OfficeJet7110 Wide Format </a:t>
            </a:r>
            <a:r>
              <a:rPr lang="en-US" dirty="0" err="1" smtClean="0"/>
              <a:t>ePrinter</a:t>
            </a:r>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CWP 51 MAP-01 MAN-PRN-14</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CWP 54 AIS-03 MAN-PRN-04</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CWP 60 AIS-04 MAN-PRN-14</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Brother MFC-J5910DW MFP A3 Color Ink Print Scan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CWP 52 MAP-01?AIP01 MAN-PRN-11</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CWP 56 MAP-02 MAN-PRN-12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fr-FR" dirty="0" smtClean="0"/>
              <a:t>HP </a:t>
            </a:r>
            <a:r>
              <a:rPr lang="fr-FR" dirty="0" err="1" smtClean="0"/>
              <a:t>DesignJet</a:t>
            </a:r>
            <a:r>
              <a:rPr lang="fr-FR" dirty="0" smtClean="0"/>
              <a:t> T2500 e-</a:t>
            </a:r>
            <a:r>
              <a:rPr lang="fr-FR" dirty="0" err="1" smtClean="0"/>
              <a:t>Multifunction</a:t>
            </a:r>
            <a:r>
              <a:rPr lang="fr-FR" dirty="0" smtClean="0"/>
              <a:t> Printer</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AIS Plotter 1 MAP-1 MAN-PLT-01</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AIS Plotter 2 MAP-2 MAN-PLT-02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p:txBody>
      </p:sp>
    </p:spTree>
    <p:extLst>
      <p:ext uri="{BB962C8B-B14F-4D97-AF65-F5344CB8AC3E}">
        <p14:creationId xmlns:p14="http://schemas.microsoft.com/office/powerpoint/2010/main" val="32472328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9613" y="744538"/>
            <a:ext cx="5378450" cy="3722687"/>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PHATM</a:t>
            </a:r>
            <a:r>
              <a:rPr lang="en-US" baseline="0" dirty="0" smtClean="0"/>
              <a:t> DOC.VOL1.BOOK2 – Hardware Configuration Management Document (Manila ATM Centre)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AMHS Subsystem</a:t>
            </a:r>
          </a:p>
          <a:p>
            <a:pPr marL="0" marR="0" indent="0" algn="l" defTabSz="914400" rtl="0" eaLnBrk="1" fontAlgn="auto" latinLnBrk="0" hangingPunct="1">
              <a:lnSpc>
                <a:spcPct val="100000"/>
              </a:lnSpc>
              <a:spcBef>
                <a:spcPts val="0"/>
              </a:spcBef>
              <a:spcAft>
                <a:spcPts val="0"/>
              </a:spcAft>
              <a:buClrTx/>
              <a:buSzTx/>
              <a:buFontTx/>
              <a:buNone/>
              <a:tabLst/>
              <a:defRPr/>
            </a:pPr>
            <a:r>
              <a:rPr lang="pt-BR" sz="1200" b="0" i="0" u="none" strike="noStrike" kern="1200" baseline="0" dirty="0" smtClean="0">
                <a:solidFill>
                  <a:schemeClr val="tx1"/>
                </a:solidFill>
                <a:latin typeface="+mn-lt"/>
                <a:ea typeface="+mn-ea"/>
                <a:cs typeface="+mn-cs"/>
              </a:rPr>
              <a:t>CWP 55 / AIDA-Ph-II Manila CADAS-UA 2 / CADAS-UA 2</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sz="1200" b="0" i="0" u="none" strike="noStrike" kern="1200" baseline="0" dirty="0" smtClean="0">
                <a:solidFill>
                  <a:schemeClr val="tx1"/>
                </a:solidFill>
                <a:latin typeface="+mn-lt"/>
                <a:ea typeface="+mn-ea"/>
                <a:cs typeface="+mn-cs"/>
              </a:rPr>
              <a:t>GSMS Subsystem</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CWP 58 / RAIM-MO-001 / --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CWP 59 / RAIM-MO-002 / --</a:t>
            </a:r>
            <a:endParaRPr lang="pt-BR"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sz="1200" b="0" i="0" u="none" strike="noStrike" kern="1200" baseline="0" dirty="0" smtClean="0">
                <a:solidFill>
                  <a:schemeClr val="tx1"/>
                </a:solidFill>
                <a:latin typeface="+mn-lt"/>
                <a:ea typeface="+mn-ea"/>
                <a:cs typeface="+mn-cs"/>
              </a:rPr>
              <a:t>MDPS Subsytem</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CWP 62 / MDPS-01 /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ADEW Subsystem</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CWP 63 / ADEW-1 / MNAWWKS01WI  (ODS7)</a:t>
            </a:r>
            <a:endParaRPr lang="en-US" baseline="0" dirty="0" smtClean="0"/>
          </a:p>
        </p:txBody>
      </p:sp>
      <p:sp>
        <p:nvSpPr>
          <p:cNvPr id="4" name="Slide Number Placeholder 3"/>
          <p:cNvSpPr>
            <a:spLocks noGrp="1"/>
          </p:cNvSpPr>
          <p:nvPr>
            <p:ph type="sldNum" sz="quarter" idx="10"/>
          </p:nvPr>
        </p:nvSpPr>
        <p:spPr/>
        <p:txBody>
          <a:bodyPr/>
          <a:lstStyle/>
          <a:p>
            <a:fld id="{42F1B5CC-685F-4310-AF05-39679BFE4A97}" type="slidenum">
              <a:rPr lang="en-US" smtClean="0"/>
              <a:t>22</a:t>
            </a:fld>
            <a:endParaRPr lang="en-US"/>
          </a:p>
        </p:txBody>
      </p:sp>
    </p:spTree>
    <p:extLst>
      <p:ext uri="{BB962C8B-B14F-4D97-AF65-F5344CB8AC3E}">
        <p14:creationId xmlns:p14="http://schemas.microsoft.com/office/powerpoint/2010/main" val="2022070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9613" y="744538"/>
            <a:ext cx="5378450" cy="3722687"/>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PHATM</a:t>
            </a:r>
            <a:r>
              <a:rPr lang="en-US" baseline="0" dirty="0" smtClean="0"/>
              <a:t> DOC.VOL1.BOOK2 – Hardware Configuration Management Document (Manila ATM Centre)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AMHS Subsystem</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HP LaserJet Pro 400 M401D 33ppm S7W, Duplex 1200dpi</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sz="1200" b="0" i="0" u="none" strike="noStrike" kern="1200" baseline="0" dirty="0" smtClean="0">
                <a:solidFill>
                  <a:schemeClr val="tx1"/>
                </a:solidFill>
                <a:latin typeface="+mn-lt"/>
                <a:ea typeface="+mn-ea"/>
                <a:cs typeface="+mn-cs"/>
              </a:rPr>
              <a:t>GSMS Subsystem</a:t>
            </a:r>
          </a:p>
          <a:p>
            <a:pPr marL="0" marR="0" indent="0" algn="l" defTabSz="914400" rtl="0" eaLnBrk="1" fontAlgn="auto" latinLnBrk="0" hangingPunct="1">
              <a:lnSpc>
                <a:spcPct val="100000"/>
              </a:lnSpc>
              <a:spcBef>
                <a:spcPts val="0"/>
              </a:spcBef>
              <a:spcAft>
                <a:spcPts val="0"/>
              </a:spcAft>
              <a:buClrTx/>
              <a:buSzTx/>
              <a:buFontTx/>
              <a:buNone/>
              <a:tabLst/>
              <a:defRPr/>
            </a:pPr>
            <a:r>
              <a:rPr lang="es-ES" sz="1200" b="0" i="0" u="none" strike="noStrike" kern="1200" baseline="0" dirty="0" smtClean="0">
                <a:solidFill>
                  <a:schemeClr val="tx1"/>
                </a:solidFill>
                <a:latin typeface="+mn-lt"/>
                <a:ea typeface="+mn-ea"/>
                <a:cs typeface="+mn-cs"/>
              </a:rPr>
              <a:t>HP Color LaserJet CP5525dn </a:t>
            </a:r>
            <a:r>
              <a:rPr lang="es-ES" sz="1200" b="0" i="0" u="none" strike="noStrike" kern="1200" baseline="0" dirty="0" err="1" smtClean="0">
                <a:solidFill>
                  <a:schemeClr val="tx1"/>
                </a:solidFill>
                <a:latin typeface="+mn-lt"/>
                <a:ea typeface="+mn-ea"/>
                <a:cs typeface="+mn-cs"/>
              </a:rPr>
              <a:t>Printer</a:t>
            </a:r>
            <a:endParaRPr lang="pt-BR"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sz="1200" b="0" i="0" u="none" strike="noStrike" kern="1200" baseline="0" dirty="0" smtClean="0">
                <a:solidFill>
                  <a:schemeClr val="tx1"/>
                </a:solidFill>
                <a:latin typeface="+mn-lt"/>
                <a:ea typeface="+mn-ea"/>
                <a:cs typeface="+mn-cs"/>
              </a:rPr>
              <a:t>MDPS Subsytem</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smtClean="0">
                <a:solidFill>
                  <a:schemeClr val="tx1"/>
                </a:solidFill>
                <a:latin typeface="+mn-lt"/>
                <a:ea typeface="+mn-ea"/>
                <a:cs typeface="+mn-cs"/>
              </a:rPr>
              <a:t>HP CP5525dn A3 LaserJet </a:t>
            </a:r>
            <a:r>
              <a:rPr lang="fr-FR" sz="1200" b="0" i="0" u="none" strike="noStrike" kern="1200" baseline="0" dirty="0" err="1" smtClean="0">
                <a:solidFill>
                  <a:schemeClr val="tx1"/>
                </a:solidFill>
                <a:latin typeface="+mn-lt"/>
                <a:ea typeface="+mn-ea"/>
                <a:cs typeface="+mn-cs"/>
              </a:rPr>
              <a:t>Colour</a:t>
            </a:r>
            <a:r>
              <a:rPr lang="fr-FR" sz="1200" b="0" i="0" u="none" strike="noStrike" kern="1200" baseline="0" dirty="0" smtClean="0">
                <a:solidFill>
                  <a:schemeClr val="tx1"/>
                </a:solidFill>
                <a:latin typeface="+mn-lt"/>
                <a:ea typeface="+mn-ea"/>
                <a:cs typeface="+mn-cs"/>
              </a:rPr>
              <a:t> Printer</a:t>
            </a:r>
            <a:endParaRPr lang="en-US"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ADEW Subsystem</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HP </a:t>
            </a:r>
            <a:r>
              <a:rPr lang="en-US" sz="1200" b="0" i="0" u="none" strike="noStrike" kern="1200" baseline="0" dirty="0" err="1" smtClean="0">
                <a:solidFill>
                  <a:schemeClr val="tx1"/>
                </a:solidFill>
                <a:latin typeface="+mn-lt"/>
                <a:ea typeface="+mn-ea"/>
                <a:cs typeface="+mn-cs"/>
              </a:rPr>
              <a:t>DesignJet</a:t>
            </a:r>
            <a:r>
              <a:rPr lang="en-US" sz="1200" b="0" i="0" u="none" strike="noStrike" kern="1200" baseline="0" dirty="0" smtClean="0">
                <a:solidFill>
                  <a:schemeClr val="tx1"/>
                </a:solidFill>
                <a:latin typeface="+mn-lt"/>
                <a:ea typeface="+mn-ea"/>
                <a:cs typeface="+mn-cs"/>
              </a:rPr>
              <a:t> Z6200 A1 Plotter</a:t>
            </a:r>
          </a:p>
        </p:txBody>
      </p:sp>
      <p:sp>
        <p:nvSpPr>
          <p:cNvPr id="4" name="Slide Number Placeholder 3"/>
          <p:cNvSpPr>
            <a:spLocks noGrp="1"/>
          </p:cNvSpPr>
          <p:nvPr>
            <p:ph type="sldNum" sz="quarter" idx="10"/>
          </p:nvPr>
        </p:nvSpPr>
        <p:spPr/>
        <p:txBody>
          <a:bodyPr/>
          <a:lstStyle/>
          <a:p>
            <a:fld id="{42F1B5CC-685F-4310-AF05-39679BFE4A97}" type="slidenum">
              <a:rPr lang="en-US" smtClean="0"/>
              <a:t>23</a:t>
            </a:fld>
            <a:endParaRPr lang="en-US"/>
          </a:p>
        </p:txBody>
      </p:sp>
    </p:spTree>
    <p:extLst>
      <p:ext uri="{BB962C8B-B14F-4D97-AF65-F5344CB8AC3E}">
        <p14:creationId xmlns:p14="http://schemas.microsoft.com/office/powerpoint/2010/main" val="37806687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24</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PHATM</a:t>
            </a:r>
            <a:r>
              <a:rPr lang="en-US" baseline="0" dirty="0" smtClean="0"/>
              <a:t> DOC.VOL1.BOOK2 – Hardware Configuration Management Document (Manila ATM Centre)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CWP 99 AIS-1 MAN-WKS-07</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CWP 99 AIS-1 MAN-PRN-08</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p:txBody>
      </p:sp>
    </p:spTree>
    <p:extLst>
      <p:ext uri="{BB962C8B-B14F-4D97-AF65-F5344CB8AC3E}">
        <p14:creationId xmlns:p14="http://schemas.microsoft.com/office/powerpoint/2010/main" val="32472328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25</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PHATM</a:t>
            </a:r>
            <a:r>
              <a:rPr lang="en-US" baseline="0" dirty="0" smtClean="0"/>
              <a:t> DOC.VOL1.BOOK2 – Hardware Configuration Management Document (Manila ATM Centre)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AMS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CWP 128 AIS/AMHS MAN-WKS-09</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CWP 128 AIS/AMHS MAN-PRN-10</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FSS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CWP 125 AIS/AMHS MAN-WKS-08</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CWP 125 AIS/AMHS MAN-PRN-09</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p:txBody>
      </p:sp>
    </p:spTree>
    <p:extLst>
      <p:ext uri="{BB962C8B-B14F-4D97-AF65-F5344CB8AC3E}">
        <p14:creationId xmlns:p14="http://schemas.microsoft.com/office/powerpoint/2010/main" val="32472328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26</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PHATM</a:t>
            </a:r>
            <a:r>
              <a:rPr lang="en-US" baseline="0" dirty="0" smtClean="0"/>
              <a:t> DOC.VOL1.BOOK2 – Hardware Configuration Management Document (Manila ATM Centre)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CWP-35 AIS/AMHS-1 MAN-WKS-02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CWP-35 AIS/AMHS-1 MAN-PRN-02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CWP-39 AIS/AMHS-2 MAN-WKS-03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CWP-39 AIS/AMHS-2 MAN-PRN-03</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CWP-47 AIS-1 MAN-WKS-01</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CWP-47 AIS-1 MAN-PRN-01</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p:txBody>
      </p:sp>
    </p:spTree>
    <p:extLst>
      <p:ext uri="{BB962C8B-B14F-4D97-AF65-F5344CB8AC3E}">
        <p14:creationId xmlns:p14="http://schemas.microsoft.com/office/powerpoint/2010/main" val="32472328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27</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PHATM</a:t>
            </a:r>
            <a:r>
              <a:rPr lang="en-US" baseline="0" dirty="0" smtClean="0"/>
              <a:t> DOC.VOL1.BOOK2 – Hardware Configuration Management Document (Manila ATM Centre)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CWP-69 AIS MAN-WKS-06</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CWP-70 AIS MAN-PRN-07</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p:txBody>
      </p:sp>
    </p:spTree>
    <p:extLst>
      <p:ext uri="{BB962C8B-B14F-4D97-AF65-F5344CB8AC3E}">
        <p14:creationId xmlns:p14="http://schemas.microsoft.com/office/powerpoint/2010/main" val="32472328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28</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PHATM</a:t>
            </a:r>
            <a:r>
              <a:rPr lang="en-US" baseline="0" dirty="0" smtClean="0"/>
              <a:t> DOC.VOL1.BOOK2 – Hardware Configuration Management Document (Manila ATM Centre)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p:txBody>
      </p:sp>
    </p:spTree>
    <p:extLst>
      <p:ext uri="{BB962C8B-B14F-4D97-AF65-F5344CB8AC3E}">
        <p14:creationId xmlns:p14="http://schemas.microsoft.com/office/powerpoint/2010/main" val="32472328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29</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PHATM</a:t>
            </a:r>
            <a:r>
              <a:rPr lang="en-US" baseline="0" dirty="0" smtClean="0"/>
              <a:t> DOC.VOL1.BOOK2 – Hardware Configuration Management Document (Manila ATM Centre)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p:txBody>
      </p:sp>
    </p:spTree>
    <p:extLst>
      <p:ext uri="{BB962C8B-B14F-4D97-AF65-F5344CB8AC3E}">
        <p14:creationId xmlns:p14="http://schemas.microsoft.com/office/powerpoint/2010/main" val="3247232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3</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smartAIM</a:t>
            </a:r>
            <a:r>
              <a:rPr lang="en-US" dirty="0" smtClean="0"/>
              <a:t> Solution Description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Appendix A: AIS System - Hardware Item List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Reference to the documents: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 </a:t>
            </a:r>
            <a:r>
              <a:rPr lang="en-US" dirty="0" err="1" smtClean="0"/>
              <a:t>Attach_A_PH</a:t>
            </a:r>
            <a:r>
              <a:rPr lang="en-US" dirty="0" smtClean="0"/>
              <a:t>-ATM PK1_AISS_RFA_List_RevF.xsl</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 P1ES-EI-14-002.pdf</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Hardware Configuration Management Document</a:t>
            </a:r>
          </a:p>
        </p:txBody>
      </p:sp>
    </p:spTree>
    <p:extLst>
      <p:ext uri="{BB962C8B-B14F-4D97-AF65-F5344CB8AC3E}">
        <p14:creationId xmlns:p14="http://schemas.microsoft.com/office/powerpoint/2010/main" val="26314292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30</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PHATM</a:t>
            </a:r>
            <a:r>
              <a:rPr lang="en-US" baseline="0" dirty="0" smtClean="0"/>
              <a:t> DOC.VOL1.BOOK2 – Hardware Configuration Management Document (Manila ATM Centre)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p:txBody>
      </p:sp>
    </p:spTree>
    <p:extLst>
      <p:ext uri="{BB962C8B-B14F-4D97-AF65-F5344CB8AC3E}">
        <p14:creationId xmlns:p14="http://schemas.microsoft.com/office/powerpoint/2010/main" val="32472328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31</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NAIA </a:t>
            </a:r>
            <a:r>
              <a:rPr lang="en-US" sz="1200" b="0" i="0" u="none" strike="noStrike" kern="1200" baseline="0" dirty="0" smtClean="0">
                <a:solidFill>
                  <a:schemeClr val="tx1"/>
                </a:solidFill>
                <a:latin typeface="+mn-lt"/>
                <a:ea typeface="ＭＳ Ｐゴシック" pitchFamily="-84" charset="-128"/>
                <a:cs typeface="ＭＳ Ｐゴシック" pitchFamily="-84" charset="-128"/>
              </a:rPr>
              <a:t>Tower</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Verify if 2 workstations. NAIA Tower and (NAIA FSS instead of </a:t>
            </a:r>
            <a:r>
              <a:rPr lang="en-US" sz="1200" b="0" i="0" u="none" strike="noStrike" kern="1200" baseline="0" dirty="0" err="1" smtClean="0">
                <a:solidFill>
                  <a:schemeClr val="tx1"/>
                </a:solidFill>
                <a:latin typeface="+mn-lt"/>
                <a:ea typeface="ＭＳ Ｐゴシック" pitchFamily="-84" charset="-128"/>
                <a:cs typeface="ＭＳ Ｐゴシック" pitchFamily="-84" charset="-128"/>
              </a:rPr>
              <a:t>Tagaytay</a:t>
            </a:r>
            <a:r>
              <a:rPr lang="en-US" sz="1200" b="0" i="0" u="none" strike="noStrike" kern="1200" baseline="0" dirty="0" smtClean="0">
                <a:solidFill>
                  <a:schemeClr val="tx1"/>
                </a:solidFill>
                <a:latin typeface="+mn-lt"/>
                <a:ea typeface="ＭＳ Ｐゴシック" pitchFamily="-84" charset="-128"/>
                <a:cs typeface="ＭＳ Ｐゴシック" pitchFamily="-84" charset="-128"/>
              </a:rPr>
              <a:t> ANF).</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Verify if </a:t>
            </a:r>
            <a:r>
              <a:rPr lang="en-US" sz="1200" b="0" i="0" u="none" strike="noStrike" kern="1200" baseline="0" dirty="0" err="1" smtClean="0">
                <a:solidFill>
                  <a:schemeClr val="tx1"/>
                </a:solidFill>
                <a:latin typeface="+mn-lt"/>
                <a:ea typeface="ＭＳ Ｐゴシック" pitchFamily="-84" charset="-128"/>
                <a:cs typeface="ＭＳ Ｐゴシック" pitchFamily="-84" charset="-128"/>
              </a:rPr>
              <a:t>Tagaytay</a:t>
            </a:r>
            <a:r>
              <a:rPr lang="en-US" sz="1200" b="0" i="0" u="none" strike="noStrike" kern="1200" baseline="0" dirty="0" smtClean="0">
                <a:solidFill>
                  <a:schemeClr val="tx1"/>
                </a:solidFill>
                <a:latin typeface="+mn-lt"/>
                <a:ea typeface="ＭＳ Ｐゴシック" pitchFamily="-84" charset="-128"/>
                <a:cs typeface="ＭＳ Ｐゴシック" pitchFamily="-84" charset="-128"/>
              </a:rPr>
              <a:t> ANF workstation exists.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p:txBody>
      </p:sp>
    </p:spTree>
    <p:extLst>
      <p:ext uri="{BB962C8B-B14F-4D97-AF65-F5344CB8AC3E}">
        <p14:creationId xmlns:p14="http://schemas.microsoft.com/office/powerpoint/2010/main" val="32472328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32</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Inconsistent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HCMD – </a:t>
            </a:r>
            <a:r>
              <a:rPr lang="en-US" sz="1200" b="0" i="0" u="none" strike="noStrike" kern="1200" baseline="0" dirty="0" err="1" smtClean="0">
                <a:solidFill>
                  <a:schemeClr val="tx1"/>
                </a:solidFill>
                <a:latin typeface="+mn-lt"/>
                <a:ea typeface="ＭＳ Ｐゴシック" pitchFamily="-84" charset="-128"/>
                <a:cs typeface="ＭＳ Ｐゴシック" pitchFamily="-84" charset="-128"/>
              </a:rPr>
              <a:t>Tagaytay</a:t>
            </a:r>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SIF Port – NAIA</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SOD – NAIA FSS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Verify if </a:t>
            </a:r>
            <a:r>
              <a:rPr lang="en-US" sz="1200" b="0" i="0" u="none" strike="noStrike" kern="1200" baseline="0" dirty="0" err="1" smtClean="0">
                <a:solidFill>
                  <a:schemeClr val="tx1"/>
                </a:solidFill>
                <a:latin typeface="+mn-lt"/>
                <a:ea typeface="ＭＳ Ｐゴシック" pitchFamily="-84" charset="-128"/>
                <a:cs typeface="ＭＳ Ｐゴシック" pitchFamily="-84" charset="-128"/>
              </a:rPr>
              <a:t>Tagaytay</a:t>
            </a:r>
            <a:r>
              <a:rPr lang="en-US" sz="1200" b="0" i="0" u="none" strike="noStrike" kern="1200" baseline="0" dirty="0" smtClean="0">
                <a:solidFill>
                  <a:schemeClr val="tx1"/>
                </a:solidFill>
                <a:latin typeface="+mn-lt"/>
                <a:ea typeface="ＭＳ Ｐゴシック" pitchFamily="-84" charset="-128"/>
                <a:cs typeface="ＭＳ Ｐゴシック" pitchFamily="-84" charset="-128"/>
              </a:rPr>
              <a:t> ANF workstation exists.</a:t>
            </a:r>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p:txBody>
      </p:sp>
    </p:spTree>
    <p:extLst>
      <p:ext uri="{BB962C8B-B14F-4D97-AF65-F5344CB8AC3E}">
        <p14:creationId xmlns:p14="http://schemas.microsoft.com/office/powerpoint/2010/main" val="32472328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33</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p:txBody>
      </p:sp>
    </p:spTree>
    <p:extLst>
      <p:ext uri="{BB962C8B-B14F-4D97-AF65-F5344CB8AC3E}">
        <p14:creationId xmlns:p14="http://schemas.microsoft.com/office/powerpoint/2010/main" val="32472328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34</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Proceed on ATMC Facility Tour.</a:t>
            </a:r>
          </a:p>
        </p:txBody>
      </p:sp>
    </p:spTree>
    <p:extLst>
      <p:ext uri="{BB962C8B-B14F-4D97-AF65-F5344CB8AC3E}">
        <p14:creationId xmlns:p14="http://schemas.microsoft.com/office/powerpoint/2010/main" val="32472328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35</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AISS to ATMC Back Bone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AISS to DMZ</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AISS to Support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Port Allocations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Inconsistencies (AISS)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CPRTLAN01SW (</a:t>
            </a:r>
            <a:r>
              <a:rPr lang="en-US" baseline="0" dirty="0" err="1" smtClean="0"/>
              <a:t>BackboneDiagram</a:t>
            </a:r>
            <a:r>
              <a:rPr lang="en-US" baseline="0" dirty="0" smtClean="0"/>
              <a:t>) </a:t>
            </a:r>
            <a:r>
              <a:rPr lang="en-US" baseline="0" dirty="0" err="1" smtClean="0"/>
              <a:t>vs</a:t>
            </a:r>
            <a:r>
              <a:rPr lang="en-US" baseline="0" dirty="0" smtClean="0"/>
              <a:t> CPAILAN01SW01 (MNAILAN1ASW </a:t>
            </a:r>
            <a:r>
              <a:rPr lang="en-US" baseline="0" dirty="0" err="1" smtClean="0"/>
              <a:t>PortAllocation</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CPRTLAN01SW has no </a:t>
            </a:r>
            <a:r>
              <a:rPr lang="en-US" baseline="0" dirty="0" err="1" smtClean="0"/>
              <a:t>PortAllocation</a:t>
            </a:r>
            <a:r>
              <a:rPr lang="en-US" baseline="0" dirty="0" smtClean="0"/>
              <a:t> Diagram, secure updated copy..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Update MNAILAN(1A &amp; 1B)SW </a:t>
            </a:r>
            <a:r>
              <a:rPr lang="en-US" baseline="0" dirty="0" err="1" smtClean="0"/>
              <a:t>PortAllocation</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Verify if AIS workstations and working positions are connected to </a:t>
            </a:r>
            <a:r>
              <a:rPr lang="en-US" baseline="0" dirty="0" smtClean="0"/>
              <a:t>MNAILAN1ASW or CAAP Switch?</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Verify location of CAAP Switch?</a:t>
            </a:r>
          </a:p>
        </p:txBody>
      </p:sp>
    </p:spTree>
    <p:extLst>
      <p:ext uri="{BB962C8B-B14F-4D97-AF65-F5344CB8AC3E}">
        <p14:creationId xmlns:p14="http://schemas.microsoft.com/office/powerpoint/2010/main" val="32472328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37</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marL="0" marR="0" lvl="4" indent="0" algn="l" defTabSz="914400" rtl="0" eaLnBrk="0" fontAlgn="base" latinLnBrk="0" hangingPunct="0">
              <a:lnSpc>
                <a:spcPct val="100000"/>
              </a:lnSpc>
              <a:spcBef>
                <a:spcPct val="30000"/>
              </a:spcBef>
              <a:spcAft>
                <a:spcPct val="0"/>
              </a:spcAft>
              <a:buClrTx/>
              <a:buSzTx/>
              <a:buFontTx/>
              <a:buNone/>
              <a:tabLst/>
              <a:defRPr/>
            </a:pPr>
            <a:r>
              <a:rPr lang="en-US" sz="2000" dirty="0" smtClean="0">
                <a:latin typeface="+mn-lt"/>
              </a:rPr>
              <a:t>Need keys for abovementioned rooms.</a:t>
            </a:r>
          </a:p>
          <a:p>
            <a:pPr marL="0" marR="0" lvl="4" indent="0" algn="l" defTabSz="914400" rtl="0" eaLnBrk="0" fontAlgn="base" latinLnBrk="0" hangingPunct="0">
              <a:lnSpc>
                <a:spcPct val="100000"/>
              </a:lnSpc>
              <a:spcBef>
                <a:spcPct val="30000"/>
              </a:spcBef>
              <a:spcAft>
                <a:spcPct val="0"/>
              </a:spcAft>
              <a:buClrTx/>
              <a:buSzTx/>
              <a:buFontTx/>
              <a:buNone/>
              <a:tabLst/>
              <a:defRPr/>
            </a:pPr>
            <a:r>
              <a:rPr lang="en-US" sz="2000" dirty="0" smtClean="0">
                <a:latin typeface="+mn-lt"/>
              </a:rPr>
              <a:t>Need keys for AIS Rack,</a:t>
            </a:r>
            <a:r>
              <a:rPr lang="en-US" sz="2000" baseline="0" dirty="0" smtClean="0">
                <a:latin typeface="+mn-lt"/>
              </a:rPr>
              <a:t> Backbone Rack A&amp;B, </a:t>
            </a:r>
            <a:r>
              <a:rPr lang="en-US" sz="2000" dirty="0" smtClean="0">
                <a:latin typeface="+mn-lt"/>
              </a:rPr>
              <a:t>and Web02 Rack.	</a:t>
            </a:r>
            <a:endParaRPr lang="en-US" sz="2000" dirty="0" smtClean="0">
              <a:solidFill>
                <a:schemeClr val="accent5">
                  <a:lumMod val="50000"/>
                </a:schemeClr>
              </a:solidFill>
              <a:latin typeface="+mn-lt"/>
            </a:endParaRPr>
          </a:p>
          <a:p>
            <a:endParaRPr lang="en-US" dirty="0"/>
          </a:p>
        </p:txBody>
      </p:sp>
    </p:spTree>
    <p:extLst>
      <p:ext uri="{BB962C8B-B14F-4D97-AF65-F5344CB8AC3E}">
        <p14:creationId xmlns:p14="http://schemas.microsoft.com/office/powerpoint/2010/main" val="32472328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38</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AISS LAN Control Workstation</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	</a:t>
            </a:r>
            <a:r>
              <a:rPr lang="en-US" sz="1200" b="0" i="0" u="none" strike="noStrike" kern="1200" baseline="0" dirty="0" smtClean="0">
                <a:solidFill>
                  <a:schemeClr val="tx1"/>
                </a:solidFill>
                <a:latin typeface="+mn-lt"/>
                <a:ea typeface="ＭＳ Ｐゴシック" pitchFamily="-84" charset="-128"/>
                <a:cs typeface="ＭＳ Ｐゴシック" pitchFamily="-84" charset="-128"/>
              </a:rPr>
              <a:t>CWP 72 / AIS Control / </a:t>
            </a:r>
            <a:r>
              <a:rPr lang="en-US" dirty="0" smtClean="0"/>
              <a:t>MAN-TEC-01</a:t>
            </a:r>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baseline="0" dirty="0" smtClean="0">
                <a:solidFill>
                  <a:schemeClr val="tx1"/>
                </a:solidFill>
                <a:latin typeface="+mn-lt"/>
              </a:rPr>
              <a:t>	</a:t>
            </a:r>
            <a:r>
              <a:rPr lang="en-US" dirty="0" smtClean="0"/>
              <a:t>MAN-PRN-13</a:t>
            </a:r>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WEB 02 </a:t>
            </a:r>
            <a:r>
              <a:rPr lang="en-US" baseline="0" dirty="0" smtClean="0"/>
              <a:t>Rack</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	</a:t>
            </a:r>
            <a:r>
              <a:rPr lang="en-US" dirty="0" smtClean="0"/>
              <a:t>MNAILAN1ASW (AISS A)</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	MNAILAN1BSW (AISS B)</a:t>
            </a: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AISS</a:t>
            </a:r>
            <a:r>
              <a:rPr lang="en-US" baseline="0" dirty="0" smtClean="0"/>
              <a:t> Rack</a:t>
            </a:r>
          </a:p>
          <a:p>
            <a:endParaRPr lang="en-US" dirty="0"/>
          </a:p>
        </p:txBody>
      </p:sp>
    </p:spTree>
    <p:extLst>
      <p:ext uri="{BB962C8B-B14F-4D97-AF65-F5344CB8AC3E}">
        <p14:creationId xmlns:p14="http://schemas.microsoft.com/office/powerpoint/2010/main" val="32472328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39</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Request for access information: e.g. Username/Password for OS and applications.</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MAN-TEC-01 (</a:t>
            </a:r>
            <a:r>
              <a:rPr lang="en-US" sz="1200" b="0" i="0" u="none" strike="noStrike" kern="1200" baseline="0" dirty="0" smtClean="0">
                <a:solidFill>
                  <a:schemeClr val="tx1"/>
                </a:solidFill>
                <a:latin typeface="+mn-lt"/>
                <a:ea typeface="ＭＳ Ｐゴシック" pitchFamily="-84" charset="-128"/>
                <a:cs typeface="ＭＳ Ｐゴシック" pitchFamily="-84" charset="-128"/>
              </a:rPr>
              <a:t>CWP 72 / AIS Control) &amp; </a:t>
            </a:r>
            <a:r>
              <a:rPr lang="en-US" dirty="0" smtClean="0"/>
              <a:t>MAN-PRN-13 </a:t>
            </a:r>
            <a:r>
              <a:rPr lang="en-US" sz="1200" b="0" i="0" u="none" strike="noStrike" kern="1200" baseline="0" dirty="0" smtClean="0">
                <a:solidFill>
                  <a:schemeClr val="tx1"/>
                </a:solidFill>
                <a:latin typeface="+mn-lt"/>
                <a:ea typeface="ＭＳ Ｐゴシック" pitchFamily="-84" charset="-128"/>
                <a:cs typeface="ＭＳ Ｐゴシック" pitchFamily="-84" charset="-128"/>
              </a:rPr>
              <a:t>– AKA AISS LAN Control Workstation</a:t>
            </a:r>
          </a:p>
          <a:p>
            <a:endParaRPr lang="en-US" dirty="0" smtClean="0"/>
          </a:p>
          <a:p>
            <a:r>
              <a:rPr lang="en-US" dirty="0" smtClean="0"/>
              <a:t>AISS</a:t>
            </a:r>
            <a:r>
              <a:rPr lang="en-US" baseline="0" dirty="0" smtClean="0"/>
              <a:t> Rack</a:t>
            </a:r>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WEB 02 </a:t>
            </a:r>
            <a:r>
              <a:rPr lang="en-US" baseline="0" dirty="0" smtClean="0"/>
              <a:t>Rack - </a:t>
            </a:r>
            <a:r>
              <a:rPr lang="en-US" dirty="0" smtClean="0"/>
              <a:t>MNAILAN1ASW ( AISS A) &amp; MNAILAN1BSW (AISS B)</a:t>
            </a:r>
            <a:endParaRPr lang="en-US" baseline="0" dirty="0" smtClean="0"/>
          </a:p>
          <a:p>
            <a:endParaRPr lang="en-US" dirty="0"/>
          </a:p>
        </p:txBody>
      </p:sp>
    </p:spTree>
    <p:extLst>
      <p:ext uri="{BB962C8B-B14F-4D97-AF65-F5344CB8AC3E}">
        <p14:creationId xmlns:p14="http://schemas.microsoft.com/office/powerpoint/2010/main" val="32472328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40</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r>
              <a:rPr lang="en-US" dirty="0" smtClean="0"/>
              <a:t>4 AIS Workstations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sz="1200" b="0" i="0" u="none" strike="noStrike" kern="1200" baseline="0" dirty="0" smtClean="0">
                <a:solidFill>
                  <a:schemeClr val="tx1"/>
                </a:solidFill>
                <a:latin typeface="+mn-lt"/>
                <a:ea typeface="ＭＳ Ｐゴシック" pitchFamily="-84" charset="-128"/>
                <a:cs typeface="ＭＳ Ｐゴシック" pitchFamily="-84" charset="-128"/>
              </a:rPr>
              <a:t>CWP 51 / AIS 01 / MAN-WKS-14 </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	CWP 54 / AIS 02 / MAN-WKS-04</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	CWP 61 / AIS 03 / MAN-WKS-05</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	CWP 60 / AIS 04 / MAN-WKS-15</a:t>
            </a:r>
          </a:p>
          <a:p>
            <a:endParaRPr lang="en-US" dirty="0" smtClean="0"/>
          </a:p>
          <a:p>
            <a:r>
              <a:rPr lang="en-US" dirty="0" smtClean="0"/>
              <a:t>2 </a:t>
            </a:r>
            <a:r>
              <a:rPr lang="en-US" dirty="0" err="1" smtClean="0"/>
              <a:t>eAIP</a:t>
            </a:r>
            <a:r>
              <a:rPr lang="en-US" dirty="0" smtClean="0"/>
              <a:t> Workstations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	CWP 53 / AIP-01 / MAN-WKS-10</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	CWP 57 / AIP-02 / MAN-WKS-11</a:t>
            </a:r>
            <a:endParaRPr lang="en-US" dirty="0" smtClean="0"/>
          </a:p>
          <a:p>
            <a:endParaRPr lang="en-US" dirty="0" smtClean="0"/>
          </a:p>
          <a:p>
            <a:r>
              <a:rPr lang="en-US" dirty="0" smtClean="0"/>
              <a:t>2</a:t>
            </a:r>
            <a:r>
              <a:rPr lang="en-US" baseline="0" dirty="0" smtClean="0"/>
              <a:t> Map/Charting Workstations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	CWP 52 / MAP-01 / MAN-WKS-12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	CWP 56 / MAP-02 / MAN-WKS-13</a:t>
            </a:r>
            <a:endParaRPr lang="en-US" baseline="0" dirty="0" smtClean="0"/>
          </a:p>
          <a:p>
            <a:endParaRPr lang="en-US" baseline="0" dirty="0" smtClean="0"/>
          </a:p>
          <a:p>
            <a:endParaRPr lang="en-US" baseline="0" dirty="0" smtClean="0"/>
          </a:p>
          <a:p>
            <a:r>
              <a:rPr lang="en-US" baseline="0" dirty="0" smtClean="0"/>
              <a:t>3 HP </a:t>
            </a:r>
            <a:r>
              <a:rPr lang="en-US" baseline="0" dirty="0" err="1" smtClean="0"/>
              <a:t>OfficeJet</a:t>
            </a:r>
            <a:r>
              <a:rPr lang="en-US" baseline="0" dirty="0" smtClean="0"/>
              <a:t> 7110 Printers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t>
            </a:r>
            <a:r>
              <a:rPr lang="en-US" sz="1200" b="0" i="0" u="none" strike="noStrike" kern="1200" baseline="0" dirty="0" smtClean="0">
                <a:solidFill>
                  <a:schemeClr val="tx1"/>
                </a:solidFill>
                <a:latin typeface="+mn-lt"/>
                <a:ea typeface="ＭＳ Ｐゴシック" pitchFamily="-84" charset="-128"/>
                <a:cs typeface="ＭＳ Ｐゴシック" pitchFamily="-84" charset="-128"/>
              </a:rPr>
              <a:t>CWP 51 MAP-01 MAN-PRN-14</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	CWP 54 AIS-03 MAN-PRN-04</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	CWP 60 AIS-04 MAN-PRN-14</a:t>
            </a:r>
          </a:p>
          <a:p>
            <a:endParaRPr lang="en-US" baseline="0" dirty="0" smtClean="0"/>
          </a:p>
          <a:p>
            <a:r>
              <a:rPr lang="en-US" baseline="0" dirty="0" smtClean="0"/>
              <a:t>2 Brother </a:t>
            </a:r>
            <a:r>
              <a:rPr lang="en-US" sz="1200" dirty="0" smtClean="0">
                <a:latin typeface="+mn-lt"/>
              </a:rPr>
              <a:t>MFC-J5910DW Printers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	CWP 52 MAP-01?AIP01 MAN-PRN-11</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	CWP 56 MAP-02 MAN-PRN-12</a:t>
            </a:r>
          </a:p>
          <a:p>
            <a:endParaRPr lang="en-US" baseline="0" dirty="0" smtClean="0"/>
          </a:p>
          <a:p>
            <a:r>
              <a:rPr lang="en-US" baseline="0" dirty="0" smtClean="0"/>
              <a:t>2 HP </a:t>
            </a:r>
            <a:r>
              <a:rPr lang="en-US" baseline="0" dirty="0" err="1" smtClean="0"/>
              <a:t>DesignJet</a:t>
            </a:r>
            <a:r>
              <a:rPr lang="en-US" baseline="0" dirty="0" smtClean="0"/>
              <a:t> T2500 Plotters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	AIS Plotter 1 MAP-1 MAN-PLT-01</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	AIS Plotter 2 MAP-2 MAN-PLT-02</a:t>
            </a:r>
          </a:p>
        </p:txBody>
      </p:sp>
    </p:spTree>
    <p:extLst>
      <p:ext uri="{BB962C8B-B14F-4D97-AF65-F5344CB8AC3E}">
        <p14:creationId xmlns:p14="http://schemas.microsoft.com/office/powerpoint/2010/main" val="3247232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4</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PHATM</a:t>
            </a:r>
            <a:r>
              <a:rPr lang="en-US" baseline="0" dirty="0" smtClean="0"/>
              <a:t> DOC.VOL1.BOOK1 – Site Installation File (Manila ATM Centre)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AISS</a:t>
            </a:r>
            <a:r>
              <a:rPr lang="en-US" baseline="0" dirty="0" smtClean="0"/>
              <a:t> Rack is located at Communications Equipment Room – First Floor.</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AISS Rack – 42 Unit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Major hardware components are being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32472328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41</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r>
              <a:rPr lang="en-US" dirty="0" smtClean="0"/>
              <a:t>Right Wing</a:t>
            </a:r>
            <a:endParaRPr lang="en-US" dirty="0"/>
          </a:p>
        </p:txBody>
      </p:sp>
    </p:spTree>
    <p:extLst>
      <p:ext uri="{BB962C8B-B14F-4D97-AF65-F5344CB8AC3E}">
        <p14:creationId xmlns:p14="http://schemas.microsoft.com/office/powerpoint/2010/main" val="32472328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42</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r>
              <a:rPr lang="en-US" dirty="0" smtClean="0"/>
              <a:t>Center</a:t>
            </a:r>
            <a:endParaRPr lang="en-US" dirty="0"/>
          </a:p>
        </p:txBody>
      </p:sp>
    </p:spTree>
    <p:extLst>
      <p:ext uri="{BB962C8B-B14F-4D97-AF65-F5344CB8AC3E}">
        <p14:creationId xmlns:p14="http://schemas.microsoft.com/office/powerpoint/2010/main" val="32472328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43</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r>
              <a:rPr lang="en-US" dirty="0" smtClean="0"/>
              <a:t>Left</a:t>
            </a:r>
            <a:r>
              <a:rPr lang="en-US" baseline="0" dirty="0" smtClean="0"/>
              <a:t> Wing</a:t>
            </a:r>
            <a:endParaRPr lang="en-US" dirty="0"/>
          </a:p>
        </p:txBody>
      </p:sp>
    </p:spTree>
    <p:extLst>
      <p:ext uri="{BB962C8B-B14F-4D97-AF65-F5344CB8AC3E}">
        <p14:creationId xmlns:p14="http://schemas.microsoft.com/office/powerpoint/2010/main" val="32472328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44</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Verify if AIS Working Position or AIS/AMHS Workstation.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CWP 99 AIS-1 MAN-WKS-07</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CWP 99 AIS-1 MAN-PRN-08</a:t>
            </a:r>
            <a:endParaRPr lang="en-US" baseline="0" dirty="0" smtClean="0"/>
          </a:p>
          <a:p>
            <a:endParaRPr lang="en-US" dirty="0"/>
          </a:p>
        </p:txBody>
      </p:sp>
    </p:spTree>
    <p:extLst>
      <p:ext uri="{BB962C8B-B14F-4D97-AF65-F5344CB8AC3E}">
        <p14:creationId xmlns:p14="http://schemas.microsoft.com/office/powerpoint/2010/main" val="32472328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45</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endParaRPr lang="en-US" dirty="0"/>
          </a:p>
        </p:txBody>
      </p:sp>
    </p:spTree>
    <p:extLst>
      <p:ext uri="{BB962C8B-B14F-4D97-AF65-F5344CB8AC3E}">
        <p14:creationId xmlns:p14="http://schemas.microsoft.com/office/powerpoint/2010/main" val="32472328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46</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AMS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CWP 128 AIS/AMHS MAN-WKS-09</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CWP 128 AIS/AMHS MAN-PRN-10</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FSS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CWP 125 AIS/AMHS MAN-WKS-08</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CWP 125 AIS/AMHS MAN-PRN-09</a:t>
            </a:r>
          </a:p>
          <a:p>
            <a:endParaRPr lang="en-US" dirty="0"/>
          </a:p>
        </p:txBody>
      </p:sp>
    </p:spTree>
    <p:extLst>
      <p:ext uri="{BB962C8B-B14F-4D97-AF65-F5344CB8AC3E}">
        <p14:creationId xmlns:p14="http://schemas.microsoft.com/office/powerpoint/2010/main" val="32472328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47</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AMS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CWP 128 AIS/AMHS MAN-WKS-09</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CWP 128 AIS/AMHS MAN-PRN-10</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FSS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CWP 125 AIS/AMHS MAN-WKS-08</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CWP 125 AIS/AMHS MAN-PRN-09</a:t>
            </a:r>
          </a:p>
          <a:p>
            <a:endParaRPr lang="en-US" dirty="0"/>
          </a:p>
        </p:txBody>
      </p:sp>
    </p:spTree>
    <p:extLst>
      <p:ext uri="{BB962C8B-B14F-4D97-AF65-F5344CB8AC3E}">
        <p14:creationId xmlns:p14="http://schemas.microsoft.com/office/powerpoint/2010/main" val="32472328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48</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CWP-35 AIS/AMHS-1 MAN-WKS-02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CWP-35 AIS/AMHS-1 MAN-PRN-02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CWP-39 AIS/AMHS-2 MAN-WKS-03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CWP-39 AIS/AMHS-2 MAN-PRN-03</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Verify Equipment/Node Name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CWP-47 AIS-1 MAN-WKS-01</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CWP-47 AIS-1 MAN-PRN-01</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a:p>
            <a:endParaRPr lang="en-US" dirty="0"/>
          </a:p>
        </p:txBody>
      </p:sp>
    </p:spTree>
    <p:extLst>
      <p:ext uri="{BB962C8B-B14F-4D97-AF65-F5344CB8AC3E}">
        <p14:creationId xmlns:p14="http://schemas.microsoft.com/office/powerpoint/2010/main" val="32472328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49</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CWP-35 AIS/AMHS-1 MAN-WKS-02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CWP-35 AIS/AMHS-1 MAN-PRN-02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CWP-39 AIS/AMHS-2 MAN-WKS-03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CWP-39 AIS/AMHS-2 MAN-PRN-03</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smtClean="0">
                <a:solidFill>
                  <a:schemeClr val="tx1"/>
                </a:solidFill>
                <a:latin typeface="+mn-lt"/>
                <a:ea typeface="ＭＳ Ｐゴシック" pitchFamily="-84" charset="-128"/>
                <a:cs typeface="ＭＳ Ｐゴシック" pitchFamily="-84" charset="-128"/>
              </a:rPr>
              <a:t>Verify Equipment/Node Name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CWP-47 AIS-1 MAN-WKS-01</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CWP-47 AIS-1 MAN-PRN-01</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a:p>
            <a:endParaRPr lang="en-US" dirty="0"/>
          </a:p>
        </p:txBody>
      </p:sp>
    </p:spTree>
    <p:extLst>
      <p:ext uri="{BB962C8B-B14F-4D97-AF65-F5344CB8AC3E}">
        <p14:creationId xmlns:p14="http://schemas.microsoft.com/office/powerpoint/2010/main" val="32472328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50</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CWP-35 AIS/AMHS-1 MAN-WKS-02</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CWP-35 AIS/AMHS-1 MAN-PRN-02</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CWP-39 AIS/AMHS-2 MAN-WKS-03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CWP-39 AIS/AMHS-2 MAN-PRN-03</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smtClean="0">
                <a:solidFill>
                  <a:schemeClr val="tx1"/>
                </a:solidFill>
                <a:latin typeface="+mn-lt"/>
                <a:ea typeface="ＭＳ Ｐゴシック" pitchFamily="-84" charset="-128"/>
                <a:cs typeface="ＭＳ Ｐゴシック" pitchFamily="-84" charset="-128"/>
              </a:rPr>
              <a:t>Verify Equipment/Node Name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CWP-47 AIS-1 MAN-WKS-01</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CWP-47 AIS-1 MAN-PRN-01</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a:p>
            <a:endParaRPr lang="en-US" dirty="0"/>
          </a:p>
        </p:txBody>
      </p:sp>
    </p:spTree>
    <p:extLst>
      <p:ext uri="{BB962C8B-B14F-4D97-AF65-F5344CB8AC3E}">
        <p14:creationId xmlns:p14="http://schemas.microsoft.com/office/powerpoint/2010/main" val="3247232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5</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PHATM</a:t>
            </a:r>
            <a:r>
              <a:rPr lang="en-US" baseline="0" dirty="0" smtClean="0"/>
              <a:t> DOC.VOL1.BOOK2 – Hardware Configuration Management Document (Manila ATM Centre)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AISS</a:t>
            </a:r>
            <a:r>
              <a:rPr lang="en-US" baseline="0" dirty="0" smtClean="0"/>
              <a:t> Rack is located at Communications Equipment Room – First Floor.</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AISS Rack – 42 Unit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32472328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51</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CWP-69 AIS MAN-WKS-06</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CWP-70 AIS MAN-PRN-07</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a:p>
            <a:endParaRPr lang="en-US" dirty="0"/>
          </a:p>
        </p:txBody>
      </p:sp>
    </p:spTree>
    <p:extLst>
      <p:ext uri="{BB962C8B-B14F-4D97-AF65-F5344CB8AC3E}">
        <p14:creationId xmlns:p14="http://schemas.microsoft.com/office/powerpoint/2010/main" val="32472328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52</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CWP-69 AIS MAN-WKS-06</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CWP-70 AIS MAN-PRN-07</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a:p>
            <a:endParaRPr lang="en-US" dirty="0"/>
          </a:p>
        </p:txBody>
      </p:sp>
    </p:spTree>
    <p:extLst>
      <p:ext uri="{BB962C8B-B14F-4D97-AF65-F5344CB8AC3E}">
        <p14:creationId xmlns:p14="http://schemas.microsoft.com/office/powerpoint/2010/main" val="32472328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54</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eaLnBrk="1" hangingPunct="1">
              <a:spcBef>
                <a:spcPct val="0"/>
              </a:spcBef>
            </a:pPr>
            <a:r>
              <a:rPr lang="en-AU" dirty="0" smtClean="0">
                <a:ea typeface="ＭＳ Ｐゴシック" pitchFamily="34" charset="-128"/>
              </a:rPr>
              <a:t>Cleaning</a:t>
            </a:r>
            <a:endParaRPr lang="en-AU" baseline="0" dirty="0" smtClean="0">
              <a:ea typeface="ＭＳ Ｐゴシック" pitchFamily="34" charset="-128"/>
            </a:endParaRPr>
          </a:p>
          <a:p>
            <a:pPr eaLnBrk="1" hangingPunct="1">
              <a:spcBef>
                <a:spcPct val="0"/>
              </a:spcBef>
            </a:pPr>
            <a:r>
              <a:rPr lang="en-AU" baseline="0" dirty="0" smtClean="0">
                <a:ea typeface="ＭＳ Ｐゴシック" pitchFamily="34" charset="-128"/>
              </a:rPr>
              <a:t>Handling </a:t>
            </a:r>
          </a:p>
          <a:p>
            <a:pPr eaLnBrk="1" hangingPunct="1">
              <a:spcBef>
                <a:spcPct val="0"/>
              </a:spcBef>
            </a:pPr>
            <a:r>
              <a:rPr lang="en-AU" baseline="0" dirty="0" smtClean="0">
                <a:ea typeface="ＭＳ Ｐゴシック" pitchFamily="34" charset="-128"/>
              </a:rPr>
              <a:t>Storage</a:t>
            </a:r>
          </a:p>
          <a:p>
            <a:pPr eaLnBrk="1" hangingPunct="1">
              <a:spcBef>
                <a:spcPct val="0"/>
              </a:spcBef>
            </a:pPr>
            <a:r>
              <a:rPr lang="en-AU" baseline="0" dirty="0" smtClean="0">
                <a:ea typeface="ＭＳ Ｐゴシック" pitchFamily="34" charset="-128"/>
              </a:rPr>
              <a:t>Spare Parts Periodic Check</a:t>
            </a:r>
          </a:p>
          <a:p>
            <a:pPr eaLnBrk="1" hangingPunct="1">
              <a:spcBef>
                <a:spcPct val="0"/>
              </a:spcBef>
            </a:pPr>
            <a:endParaRPr lang="en-AU" baseline="0" dirty="0" smtClean="0">
              <a:ea typeface="ＭＳ Ｐゴシック" pitchFamily="34" charset="-128"/>
            </a:endParaRPr>
          </a:p>
          <a:p>
            <a:pPr eaLnBrk="1" hangingPunct="1">
              <a:spcBef>
                <a:spcPct val="0"/>
              </a:spcBef>
            </a:pPr>
            <a:r>
              <a:rPr lang="en-AU" baseline="0" dirty="0" smtClean="0">
                <a:ea typeface="ＭＳ Ｐゴシック" pitchFamily="34" charset="-128"/>
              </a:rPr>
              <a:t>e.g. Clarifications re procedures.</a:t>
            </a:r>
            <a:endParaRPr lang="en-AU" dirty="0" smtClean="0">
              <a:ea typeface="ＭＳ Ｐゴシック" pitchFamily="34" charset="-128"/>
            </a:endParaRPr>
          </a:p>
        </p:txBody>
      </p:sp>
    </p:spTree>
    <p:extLst>
      <p:ext uri="{BB962C8B-B14F-4D97-AF65-F5344CB8AC3E}">
        <p14:creationId xmlns:p14="http://schemas.microsoft.com/office/powerpoint/2010/main" val="32472328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55</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eaLnBrk="1" hangingPunct="1">
              <a:spcBef>
                <a:spcPct val="0"/>
              </a:spcBef>
            </a:pPr>
            <a:r>
              <a:rPr lang="en-AU" dirty="0" smtClean="0">
                <a:ea typeface="ＭＳ Ｐゴシック" pitchFamily="34" charset="-128"/>
              </a:rPr>
              <a:t>PCRs</a:t>
            </a:r>
          </a:p>
        </p:txBody>
      </p:sp>
    </p:spTree>
    <p:extLst>
      <p:ext uri="{BB962C8B-B14F-4D97-AF65-F5344CB8AC3E}">
        <p14:creationId xmlns:p14="http://schemas.microsoft.com/office/powerpoint/2010/main" val="32472328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56</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1310065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57</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eaLnBrk="1" hangingPunct="1">
              <a:spcBef>
                <a:spcPct val="0"/>
              </a:spcBef>
            </a:pPr>
            <a:endParaRPr lang="en-AU" dirty="0" smtClean="0">
              <a:ea typeface="ＭＳ Ｐゴシック" pitchFamily="34" charset="-128"/>
            </a:endParaRPr>
          </a:p>
        </p:txBody>
      </p:sp>
    </p:spTree>
    <p:extLst>
      <p:ext uri="{BB962C8B-B14F-4D97-AF65-F5344CB8AC3E}">
        <p14:creationId xmlns:p14="http://schemas.microsoft.com/office/powerpoint/2010/main" val="32472328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58</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eaLnBrk="1" hangingPunct="1">
              <a:spcBef>
                <a:spcPct val="0"/>
              </a:spcBef>
            </a:pPr>
            <a:endParaRPr lang="en-AU" dirty="0" smtClean="0">
              <a:ea typeface="ＭＳ Ｐゴシック" pitchFamily="34" charset="-128"/>
            </a:endParaRPr>
          </a:p>
        </p:txBody>
      </p:sp>
    </p:spTree>
    <p:extLst>
      <p:ext uri="{BB962C8B-B14F-4D97-AF65-F5344CB8AC3E}">
        <p14:creationId xmlns:p14="http://schemas.microsoft.com/office/powerpoint/2010/main" val="25242694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59</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eaLnBrk="1" hangingPunct="1">
              <a:spcBef>
                <a:spcPct val="0"/>
              </a:spcBef>
            </a:pPr>
            <a:endParaRPr lang="en-AU" dirty="0" smtClean="0">
              <a:ea typeface="ＭＳ Ｐゴシック" pitchFamily="34" charset="-128"/>
            </a:endParaRPr>
          </a:p>
        </p:txBody>
      </p:sp>
    </p:spTree>
    <p:extLst>
      <p:ext uri="{BB962C8B-B14F-4D97-AF65-F5344CB8AC3E}">
        <p14:creationId xmlns:p14="http://schemas.microsoft.com/office/powerpoint/2010/main" val="19495098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60</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eaLnBrk="1" hangingPunct="1">
              <a:spcBef>
                <a:spcPct val="0"/>
              </a:spcBef>
            </a:pPr>
            <a:endParaRPr lang="en-AU" dirty="0" smtClean="0">
              <a:ea typeface="ＭＳ Ｐゴシック" pitchFamily="34" charset="-128"/>
            </a:endParaRPr>
          </a:p>
        </p:txBody>
      </p:sp>
    </p:spTree>
    <p:extLst>
      <p:ext uri="{BB962C8B-B14F-4D97-AF65-F5344CB8AC3E}">
        <p14:creationId xmlns:p14="http://schemas.microsoft.com/office/powerpoint/2010/main" val="19214730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61</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eaLnBrk="1" hangingPunct="1">
              <a:spcBef>
                <a:spcPct val="0"/>
              </a:spcBef>
            </a:pPr>
            <a:endParaRPr lang="en-AU" dirty="0" smtClean="0">
              <a:ea typeface="ＭＳ Ｐゴシック" pitchFamily="34" charset="-128"/>
            </a:endParaRPr>
          </a:p>
        </p:txBody>
      </p:sp>
    </p:spTree>
    <p:extLst>
      <p:ext uri="{BB962C8B-B14F-4D97-AF65-F5344CB8AC3E}">
        <p14:creationId xmlns:p14="http://schemas.microsoft.com/office/powerpoint/2010/main" val="3247232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6</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Equipment Name / Node Name</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32472328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63</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p:txBody>
      </p:sp>
    </p:spTree>
    <p:extLst>
      <p:ext uri="{BB962C8B-B14F-4D97-AF65-F5344CB8AC3E}">
        <p14:creationId xmlns:p14="http://schemas.microsoft.com/office/powerpoint/2010/main" val="32472328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64</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p:txBody>
      </p:sp>
    </p:spTree>
    <p:extLst>
      <p:ext uri="{BB962C8B-B14F-4D97-AF65-F5344CB8AC3E}">
        <p14:creationId xmlns:p14="http://schemas.microsoft.com/office/powerpoint/2010/main" val="38911919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65</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Front panel LEDs and buttons</a:t>
            </a:r>
          </a:p>
        </p:txBody>
      </p:sp>
    </p:spTree>
    <p:extLst>
      <p:ext uri="{BB962C8B-B14F-4D97-AF65-F5344CB8AC3E}">
        <p14:creationId xmlns:p14="http://schemas.microsoft.com/office/powerpoint/2010/main" val="2135253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66</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sz="1200" kern="1200" dirty="0" smtClean="0">
                <a:solidFill>
                  <a:schemeClr val="accent5">
                    <a:lumMod val="50000"/>
                  </a:schemeClr>
                </a:solidFill>
                <a:latin typeface="+mn-lt"/>
                <a:ea typeface="ＭＳ Ｐゴシック" pitchFamily="-84" charset="-128"/>
                <a:cs typeface="ＭＳ Ｐゴシック" pitchFamily="-84" charset="-128"/>
              </a:rPr>
              <a:t>HP ProLiant DL380p Gen8 </a:t>
            </a:r>
            <a:r>
              <a:rPr lang="en-US" sz="1200" kern="1200" dirty="0" smtClean="0">
                <a:solidFill>
                  <a:schemeClr val="accent5">
                    <a:lumMod val="50000"/>
                  </a:schemeClr>
                </a:solidFill>
                <a:latin typeface="+mn-lt"/>
                <a:ea typeface="ＭＳ Ｐゴシック" pitchFamily="-84" charset="-128"/>
                <a:cs typeface="ＭＳ Ｐゴシック" pitchFamily="-84" charset="-128"/>
              </a:rPr>
              <a:t>System Insight Display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p:txBody>
      </p:sp>
    </p:spTree>
    <p:extLst>
      <p:ext uri="{BB962C8B-B14F-4D97-AF65-F5344CB8AC3E}">
        <p14:creationId xmlns:p14="http://schemas.microsoft.com/office/powerpoint/2010/main" val="14201492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67</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eaLnBrk="1" hangingPunct="1">
              <a:spcBef>
                <a:spcPct val="0"/>
              </a:spcBef>
            </a:pPr>
            <a:endParaRPr lang="en-AU" dirty="0" smtClean="0">
              <a:ea typeface="ＭＳ Ｐゴシック" pitchFamily="34" charset="-128"/>
            </a:endParaRPr>
          </a:p>
        </p:txBody>
      </p:sp>
    </p:spTree>
    <p:extLst>
      <p:ext uri="{BB962C8B-B14F-4D97-AF65-F5344CB8AC3E}">
        <p14:creationId xmlns:p14="http://schemas.microsoft.com/office/powerpoint/2010/main" val="32472328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68</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lvl="4">
              <a:buFont typeface="Wingdings" pitchFamily="2" charset="2"/>
              <a:buChar char="§"/>
            </a:pPr>
            <a:r>
              <a:rPr lang="en-US" sz="1200" kern="1200" dirty="0" smtClean="0">
                <a:solidFill>
                  <a:schemeClr val="accent5">
                    <a:lumMod val="50000"/>
                  </a:schemeClr>
                </a:solidFill>
                <a:latin typeface="+mn-lt"/>
                <a:ea typeface="ＭＳ Ｐゴシック" pitchFamily="-84" charset="-128"/>
                <a:cs typeface="MS PGothic" charset="0"/>
              </a:rPr>
              <a:t>Capacity : </a:t>
            </a:r>
          </a:p>
          <a:p>
            <a:pPr lvl="4">
              <a:buFont typeface="Wingdings" pitchFamily="2" charset="2"/>
              <a:buChar char="§"/>
            </a:pPr>
            <a:r>
              <a:rPr lang="en-US" sz="1200" kern="1200" dirty="0" smtClean="0">
                <a:solidFill>
                  <a:schemeClr val="accent5">
                    <a:lumMod val="50000"/>
                  </a:schemeClr>
                </a:solidFill>
                <a:latin typeface="+mn-lt"/>
                <a:ea typeface="ＭＳ Ｐゴシック" pitchFamily="-84" charset="-128"/>
                <a:cs typeface="MS PGothic" charset="0"/>
              </a:rPr>
              <a:t> Speed : 10,000 rpm</a:t>
            </a:r>
          </a:p>
          <a:p>
            <a:pPr lvl="4">
              <a:buFont typeface="Wingdings" pitchFamily="2" charset="2"/>
              <a:buChar char="§"/>
            </a:pPr>
            <a:r>
              <a:rPr lang="en-US" sz="1200" kern="1200" dirty="0" smtClean="0">
                <a:solidFill>
                  <a:schemeClr val="accent5">
                    <a:lumMod val="50000"/>
                  </a:schemeClr>
                </a:solidFill>
                <a:latin typeface="+mn-lt"/>
                <a:ea typeface="ＭＳ Ｐゴシック" pitchFamily="-84" charset="-128"/>
                <a:cs typeface="MS PGothic" charset="0"/>
              </a:rPr>
              <a:t> Random access time : 4 </a:t>
            </a:r>
            <a:r>
              <a:rPr lang="en-US" sz="1200" kern="1200" dirty="0" err="1" smtClean="0">
                <a:solidFill>
                  <a:schemeClr val="accent5">
                    <a:lumMod val="50000"/>
                  </a:schemeClr>
                </a:solidFill>
                <a:latin typeface="+mn-lt"/>
                <a:ea typeface="ＭＳ Ｐゴシック" pitchFamily="-84" charset="-128"/>
                <a:cs typeface="MS PGothic" charset="0"/>
              </a:rPr>
              <a:t>ms</a:t>
            </a:r>
            <a:endParaRPr lang="en-US" sz="1200" kern="1200" dirty="0" smtClean="0">
              <a:solidFill>
                <a:schemeClr val="accent5">
                  <a:lumMod val="50000"/>
                </a:schemeClr>
              </a:solidFill>
              <a:latin typeface="+mn-lt"/>
              <a:ea typeface="ＭＳ Ｐゴシック" pitchFamily="-84" charset="-128"/>
              <a:cs typeface="MS PGothic" charset="0"/>
            </a:endParaRPr>
          </a:p>
          <a:p>
            <a:pPr lvl="4">
              <a:buFont typeface="Wingdings" pitchFamily="2" charset="2"/>
              <a:buChar char="§"/>
            </a:pPr>
            <a:r>
              <a:rPr lang="en-US" sz="1200" kern="1200" dirty="0" smtClean="0">
                <a:solidFill>
                  <a:schemeClr val="accent5">
                    <a:lumMod val="50000"/>
                  </a:schemeClr>
                </a:solidFill>
                <a:latin typeface="+mn-lt"/>
                <a:ea typeface="ＭＳ Ｐゴシック" pitchFamily="-84" charset="-128"/>
                <a:cs typeface="MS PGothic" charset="0"/>
              </a:rPr>
              <a:t> Transfer rate : 6 </a:t>
            </a:r>
            <a:r>
              <a:rPr lang="en-US" sz="1200" kern="1200" dirty="0" err="1" smtClean="0">
                <a:solidFill>
                  <a:schemeClr val="accent5">
                    <a:lumMod val="50000"/>
                  </a:schemeClr>
                </a:solidFill>
                <a:latin typeface="+mn-lt"/>
                <a:ea typeface="ＭＳ Ｐゴシック" pitchFamily="-84" charset="-128"/>
                <a:cs typeface="MS PGothic" charset="0"/>
              </a:rPr>
              <a:t>Gbps</a:t>
            </a:r>
            <a:r>
              <a:rPr lang="en-US" sz="1200" kern="1200" dirty="0" smtClean="0">
                <a:solidFill>
                  <a:schemeClr val="accent5">
                    <a:lumMod val="50000"/>
                  </a:schemeClr>
                </a:solidFill>
                <a:latin typeface="+mn-lt"/>
                <a:ea typeface="ＭＳ Ｐゴシック" pitchFamily="-84" charset="-128"/>
                <a:cs typeface="MS PGothic" charset="0"/>
              </a:rPr>
              <a:t> </a:t>
            </a:r>
          </a:p>
          <a:p>
            <a:pPr lvl="4">
              <a:buFont typeface="Wingdings" pitchFamily="2" charset="2"/>
              <a:buChar char="§"/>
            </a:pPr>
            <a:r>
              <a:rPr lang="en-US" sz="1200" kern="1200" dirty="0" smtClean="0">
                <a:solidFill>
                  <a:schemeClr val="accent5">
                    <a:lumMod val="50000"/>
                  </a:schemeClr>
                </a:solidFill>
                <a:latin typeface="+mn-lt"/>
                <a:ea typeface="ＭＳ Ｐゴシック" pitchFamily="-84" charset="-128"/>
                <a:cs typeface="MS PGothic" charset="0"/>
              </a:rPr>
              <a:t> Interface : 6 Gb/s SAS (Serial Attached SCSI)</a:t>
            </a:r>
          </a:p>
          <a:p>
            <a:pPr lvl="4">
              <a:buFont typeface="Wingdings" pitchFamily="2" charset="2"/>
              <a:buChar char="§"/>
            </a:pPr>
            <a:r>
              <a:rPr lang="en-US" sz="1200" kern="1200" dirty="0" smtClean="0">
                <a:solidFill>
                  <a:schemeClr val="accent5">
                    <a:lumMod val="50000"/>
                  </a:schemeClr>
                </a:solidFill>
                <a:latin typeface="+mn-lt"/>
                <a:ea typeface="ＭＳ Ｐゴシック" pitchFamily="-84" charset="-128"/>
                <a:cs typeface="MS PGothic" charset="0"/>
              </a:rPr>
              <a:t> </a:t>
            </a:r>
            <a:r>
              <a:rPr lang="pl-PL" sz="1200" kern="1200" dirty="0" smtClean="0">
                <a:solidFill>
                  <a:schemeClr val="accent5">
                    <a:lumMod val="50000"/>
                  </a:schemeClr>
                </a:solidFill>
                <a:latin typeface="+mn-lt"/>
                <a:ea typeface="ＭＳ Ｐゴシック" pitchFamily="-84" charset="-128"/>
                <a:cs typeface="MS PGothic" charset="0"/>
              </a:rPr>
              <a:t>Size : SFF, 2.5”, 17.78 x 11.76 cm (W x H)</a:t>
            </a:r>
            <a:endParaRPr lang="en-US" sz="1200" kern="1200" dirty="0" smtClean="0">
              <a:solidFill>
                <a:schemeClr val="accent5">
                  <a:lumMod val="50000"/>
                </a:schemeClr>
              </a:solidFill>
              <a:latin typeface="+mn-lt"/>
              <a:ea typeface="ＭＳ Ｐゴシック" pitchFamily="-84" charset="-128"/>
              <a:cs typeface="MS PGothic" charset="0"/>
            </a:endParaRPr>
          </a:p>
          <a:p>
            <a:pPr lvl="4">
              <a:buFont typeface="Wingdings" pitchFamily="2" charset="2"/>
              <a:buChar char="§"/>
            </a:pPr>
            <a:r>
              <a:rPr lang="en-US" sz="1200" kern="1200" dirty="0" smtClean="0">
                <a:solidFill>
                  <a:schemeClr val="accent5">
                    <a:lumMod val="50000"/>
                  </a:schemeClr>
                </a:solidFill>
                <a:latin typeface="+mn-lt"/>
                <a:ea typeface="ＭＳ Ｐゴシック" pitchFamily="-84" charset="-128"/>
                <a:cs typeface="MS PGothic" charset="0"/>
              </a:rPr>
              <a:t> Hot-swappable</a:t>
            </a:r>
          </a:p>
          <a:p>
            <a:pPr eaLnBrk="1" hangingPunct="1">
              <a:spcBef>
                <a:spcPct val="0"/>
              </a:spcBef>
            </a:pPr>
            <a:endParaRPr lang="en-AU" dirty="0" smtClean="0">
              <a:ea typeface="ＭＳ Ｐゴシック" pitchFamily="34" charset="-128"/>
            </a:endParaRPr>
          </a:p>
        </p:txBody>
      </p:sp>
    </p:spTree>
    <p:extLst>
      <p:ext uri="{BB962C8B-B14F-4D97-AF65-F5344CB8AC3E}">
        <p14:creationId xmlns:p14="http://schemas.microsoft.com/office/powerpoint/2010/main" val="32472328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69</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p:txBody>
      </p:sp>
    </p:spTree>
    <p:extLst>
      <p:ext uri="{BB962C8B-B14F-4D97-AF65-F5344CB8AC3E}">
        <p14:creationId xmlns:p14="http://schemas.microsoft.com/office/powerpoint/2010/main" val="38911919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70</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p:txBody>
      </p:sp>
    </p:spTree>
    <p:extLst>
      <p:ext uri="{BB962C8B-B14F-4D97-AF65-F5344CB8AC3E}">
        <p14:creationId xmlns:p14="http://schemas.microsoft.com/office/powerpoint/2010/main" val="38911919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71</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r>
              <a:rPr lang="en-US" sz="1200" b="1" i="0" u="none" strike="noStrike" kern="1200" baseline="0" dirty="0" err="1" smtClean="0">
                <a:solidFill>
                  <a:schemeClr val="tx1"/>
                </a:solidFill>
                <a:latin typeface="+mn-lt"/>
                <a:ea typeface="ＭＳ Ｐゴシック" pitchFamily="-84" charset="-128"/>
                <a:cs typeface="ＭＳ Ｐゴシック" pitchFamily="-84" charset="-128"/>
              </a:rPr>
              <a:t>Fibre</a:t>
            </a:r>
            <a:r>
              <a:rPr lang="en-US" sz="1200" b="1" i="0" u="none" strike="noStrike" kern="1200" baseline="0" dirty="0" smtClean="0">
                <a:solidFill>
                  <a:schemeClr val="tx1"/>
                </a:solidFill>
                <a:latin typeface="+mn-lt"/>
                <a:ea typeface="ＭＳ Ｐゴシック" pitchFamily="-84" charset="-128"/>
                <a:cs typeface="ＭＳ Ｐゴシック" pitchFamily="-84" charset="-128"/>
              </a:rPr>
              <a:t> Channel</a:t>
            </a:r>
            <a:r>
              <a:rPr lang="en-US" sz="1200" b="0" i="0" u="none" strike="noStrike" kern="1200" baseline="0" dirty="0" smtClean="0">
                <a:solidFill>
                  <a:schemeClr val="tx1"/>
                </a:solidFill>
                <a:latin typeface="+mn-lt"/>
                <a:ea typeface="ＭＳ Ｐゴシック" pitchFamily="-84" charset="-128"/>
                <a:cs typeface="ＭＳ Ｐゴシック" pitchFamily="-84" charset="-128"/>
              </a:rPr>
              <a:t>, or </a:t>
            </a:r>
            <a:r>
              <a:rPr lang="en-US" sz="1200" b="1" i="0" u="none" strike="noStrike" kern="1200" baseline="0" dirty="0" smtClean="0">
                <a:solidFill>
                  <a:schemeClr val="tx1"/>
                </a:solidFill>
                <a:latin typeface="+mn-lt"/>
                <a:ea typeface="ＭＳ Ｐゴシック" pitchFamily="-84" charset="-128"/>
                <a:cs typeface="ＭＳ Ｐゴシック" pitchFamily="-84" charset="-128"/>
              </a:rPr>
              <a:t>FC</a:t>
            </a:r>
            <a:r>
              <a:rPr lang="en-US" sz="1200" b="0" i="0" u="none" strike="noStrike" kern="1200" baseline="0" dirty="0" smtClean="0">
                <a:solidFill>
                  <a:schemeClr val="tx1"/>
                </a:solidFill>
                <a:latin typeface="+mn-lt"/>
                <a:ea typeface="ＭＳ Ｐゴシック" pitchFamily="-84" charset="-128"/>
                <a:cs typeface="ＭＳ Ｐゴシック" pitchFamily="-84" charset="-128"/>
              </a:rPr>
              <a:t>, is a high-speed network technology (commonly running at 1, 2, 4, 8, 16, 32, and 128 gigabit per</a:t>
            </a: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second rates) primarily used to connect computer data storage to servers. </a:t>
            </a:r>
            <a:r>
              <a:rPr lang="en-US" sz="1200" b="0" i="0" u="none" strike="noStrike" kern="1200" baseline="0" dirty="0" err="1" smtClean="0">
                <a:solidFill>
                  <a:schemeClr val="tx1"/>
                </a:solidFill>
                <a:latin typeface="+mn-lt"/>
                <a:ea typeface="ＭＳ Ｐゴシック" pitchFamily="-84" charset="-128"/>
                <a:cs typeface="ＭＳ Ｐゴシック" pitchFamily="-84" charset="-128"/>
              </a:rPr>
              <a:t>Fibre</a:t>
            </a:r>
            <a:r>
              <a:rPr lang="en-US" sz="1200" b="0" i="0" u="none" strike="noStrike" kern="1200" baseline="0" dirty="0" smtClean="0">
                <a:solidFill>
                  <a:schemeClr val="tx1"/>
                </a:solidFill>
                <a:latin typeface="+mn-lt"/>
                <a:ea typeface="ＭＳ Ｐゴシック" pitchFamily="-84" charset="-128"/>
                <a:cs typeface="ＭＳ Ｐゴシック" pitchFamily="-84" charset="-128"/>
              </a:rPr>
              <a:t> Channel is mainly used in storage</a:t>
            </a: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area networks (SAN) in commercial data centers. </a:t>
            </a:r>
            <a:r>
              <a:rPr lang="en-US" sz="1200" b="0" i="0" u="none" strike="noStrike" kern="1200" baseline="0" dirty="0" err="1" smtClean="0">
                <a:solidFill>
                  <a:schemeClr val="tx1"/>
                </a:solidFill>
                <a:latin typeface="+mn-lt"/>
                <a:ea typeface="ＭＳ Ｐゴシック" pitchFamily="-84" charset="-128"/>
                <a:cs typeface="ＭＳ Ｐゴシック" pitchFamily="-84" charset="-128"/>
              </a:rPr>
              <a:t>Fibre</a:t>
            </a:r>
            <a:r>
              <a:rPr lang="en-US" sz="1200" b="0" i="0" u="none" strike="noStrike" kern="1200" baseline="0" dirty="0" smtClean="0">
                <a:solidFill>
                  <a:schemeClr val="tx1"/>
                </a:solidFill>
                <a:latin typeface="+mn-lt"/>
                <a:ea typeface="ＭＳ Ｐゴシック" pitchFamily="-84" charset="-128"/>
                <a:cs typeface="ＭＳ Ｐゴシック" pitchFamily="-84" charset="-128"/>
              </a:rPr>
              <a:t> Channel networks form a switched fabric because they operate in</a:t>
            </a: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unison as one big switch. </a:t>
            </a:r>
            <a:r>
              <a:rPr lang="en-US" sz="1200" b="0" i="0" u="none" strike="noStrike" kern="1200" baseline="0" dirty="0" err="1" smtClean="0">
                <a:solidFill>
                  <a:schemeClr val="tx1"/>
                </a:solidFill>
                <a:latin typeface="+mn-lt"/>
                <a:ea typeface="ＭＳ Ｐゴシック" pitchFamily="-84" charset="-128"/>
                <a:cs typeface="ＭＳ Ｐゴシック" pitchFamily="-84" charset="-128"/>
              </a:rPr>
              <a:t>Fibre</a:t>
            </a:r>
            <a:r>
              <a:rPr lang="en-US" sz="1200" b="0" i="0" u="none" strike="noStrike" kern="1200" baseline="0" dirty="0" smtClean="0">
                <a:solidFill>
                  <a:schemeClr val="tx1"/>
                </a:solidFill>
                <a:latin typeface="+mn-lt"/>
                <a:ea typeface="ＭＳ Ｐゴシック" pitchFamily="-84" charset="-128"/>
                <a:cs typeface="ＭＳ Ｐゴシック" pitchFamily="-84" charset="-128"/>
              </a:rPr>
              <a:t> Channel typically runs on optical fiber cables within and between data centers.</a:t>
            </a:r>
          </a:p>
          <a:p>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a:p>
            <a:r>
              <a:rPr lang="en-US" sz="1200" b="1" i="0" u="none" strike="noStrike" kern="1200" baseline="0" dirty="0" err="1" smtClean="0">
                <a:solidFill>
                  <a:schemeClr val="tx1"/>
                </a:solidFill>
                <a:latin typeface="+mn-lt"/>
                <a:ea typeface="ＭＳ Ｐゴシック" pitchFamily="-84" charset="-128"/>
                <a:cs typeface="ＭＳ Ｐゴシック" pitchFamily="-84" charset="-128"/>
              </a:rPr>
              <a:t>FlexibleLOM</a:t>
            </a:r>
            <a:r>
              <a:rPr lang="en-US" sz="1200" b="1" i="0" u="none" strike="noStrike" kern="1200" baseline="0" dirty="0" smtClean="0">
                <a:solidFill>
                  <a:schemeClr val="tx1"/>
                </a:solidFill>
                <a:latin typeface="+mn-lt"/>
                <a:ea typeface="ＭＳ Ｐゴシック" pitchFamily="-84" charset="-128"/>
                <a:cs typeface="ＭＳ Ｐゴシック" pitchFamily="-84" charset="-128"/>
              </a:rPr>
              <a:t> ports </a:t>
            </a:r>
            <a:r>
              <a:rPr lang="en-US" sz="1200" b="0" i="0" u="none" strike="noStrike" kern="1200" baseline="0" dirty="0" smtClean="0">
                <a:solidFill>
                  <a:schemeClr val="tx1"/>
                </a:solidFill>
                <a:latin typeface="+mn-lt"/>
                <a:ea typeface="ＭＳ Ｐゴシック" pitchFamily="-84" charset="-128"/>
                <a:cs typeface="ＭＳ Ｐゴシック" pitchFamily="-84" charset="-128"/>
              </a:rPr>
              <a:t>(Shown: 4 ports 1Gb each /Optional: 2ports 10Gb each)</a:t>
            </a:r>
          </a:p>
        </p:txBody>
      </p:sp>
    </p:spTree>
    <p:extLst>
      <p:ext uri="{BB962C8B-B14F-4D97-AF65-F5344CB8AC3E}">
        <p14:creationId xmlns:p14="http://schemas.microsoft.com/office/powerpoint/2010/main" val="324723285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72</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p:txBody>
      </p:sp>
    </p:spTree>
    <p:extLst>
      <p:ext uri="{BB962C8B-B14F-4D97-AF65-F5344CB8AC3E}">
        <p14:creationId xmlns:p14="http://schemas.microsoft.com/office/powerpoint/2010/main" val="3247232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7</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Which </a:t>
            </a:r>
            <a:r>
              <a:rPr lang="en-US" dirty="0" smtClean="0"/>
              <a:t>data are being</a:t>
            </a:r>
            <a:r>
              <a:rPr lang="en-US" baseline="0" dirty="0" smtClean="0"/>
              <a:t> stored</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8GB </a:t>
            </a:r>
            <a:r>
              <a:rPr lang="en-US" baseline="0" dirty="0" err="1" smtClean="0"/>
              <a:t>Fibre</a:t>
            </a:r>
            <a:r>
              <a:rPr lang="en-US" baseline="0" dirty="0" smtClean="0"/>
              <a:t> Channel SAN Switch</a:t>
            </a:r>
            <a:endParaRPr lang="en-US" dirty="0" smtClean="0"/>
          </a:p>
        </p:txBody>
      </p:sp>
    </p:spTree>
    <p:extLst>
      <p:ext uri="{BB962C8B-B14F-4D97-AF65-F5344CB8AC3E}">
        <p14:creationId xmlns:p14="http://schemas.microsoft.com/office/powerpoint/2010/main" val="324723285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74</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r>
              <a:rPr lang="en-US" dirty="0" smtClean="0"/>
              <a:t>Check if 8-port</a:t>
            </a:r>
            <a:r>
              <a:rPr lang="en-US" baseline="0" dirty="0" smtClean="0"/>
              <a:t> or 24-port..</a:t>
            </a:r>
          </a:p>
          <a:p>
            <a:endParaRPr lang="en-US" baseline="0" dirty="0" smtClean="0"/>
          </a:p>
          <a:p>
            <a:r>
              <a:rPr lang="en-US" sz="2000" dirty="0" smtClean="0">
                <a:latin typeface="+mn-lt"/>
              </a:rPr>
              <a:t>2 SAN Switches</a:t>
            </a:r>
          </a:p>
          <a:p>
            <a:pPr marL="342900" lvl="0" indent="-342900">
              <a:buFont typeface="Arial" pitchFamily="34" charset="0"/>
              <a:buChar char="•"/>
            </a:pPr>
            <a:r>
              <a:rPr lang="en-US" sz="2000" dirty="0" smtClean="0">
                <a:latin typeface="+mn-lt"/>
              </a:rPr>
              <a:t>HP 8/8 (8)-Ports Enabled SAN Switch </a:t>
            </a:r>
          </a:p>
          <a:p>
            <a:pPr marL="342900" lvl="0" indent="-342900">
              <a:buFont typeface="Arial" pitchFamily="34" charset="0"/>
              <a:buChar char="•"/>
            </a:pPr>
            <a:r>
              <a:rPr lang="en-US" sz="2000" dirty="0" smtClean="0">
                <a:latin typeface="+mn-lt"/>
              </a:rPr>
              <a:t>(MAN-SSW-01 &amp; 02)</a:t>
            </a:r>
          </a:p>
          <a:p>
            <a:endParaRPr lang="en-US" dirty="0"/>
          </a:p>
        </p:txBody>
      </p:sp>
    </p:spTree>
    <p:extLst>
      <p:ext uri="{BB962C8B-B14F-4D97-AF65-F5344CB8AC3E}">
        <p14:creationId xmlns:p14="http://schemas.microsoft.com/office/powerpoint/2010/main" val="32472328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75</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r>
              <a:rPr lang="en-US" dirty="0" smtClean="0"/>
              <a:t>Check if 8-port</a:t>
            </a:r>
            <a:r>
              <a:rPr lang="en-US" baseline="0" dirty="0" smtClean="0"/>
              <a:t> or 24-port..</a:t>
            </a:r>
          </a:p>
          <a:p>
            <a:endParaRPr lang="en-US" baseline="0" dirty="0" smtClean="0"/>
          </a:p>
          <a:p>
            <a:r>
              <a:rPr lang="en-US" sz="2000" dirty="0" smtClean="0">
                <a:latin typeface="+mn-lt"/>
              </a:rPr>
              <a:t>2 SAN Switches</a:t>
            </a:r>
          </a:p>
          <a:p>
            <a:pPr marL="342900" lvl="0" indent="-342900">
              <a:buFont typeface="Arial" pitchFamily="34" charset="0"/>
              <a:buChar char="•"/>
            </a:pPr>
            <a:r>
              <a:rPr lang="en-US" sz="2000" dirty="0" smtClean="0">
                <a:latin typeface="+mn-lt"/>
              </a:rPr>
              <a:t>HP 8/8 (8)-Ports Enabled SAN Switch </a:t>
            </a:r>
          </a:p>
          <a:p>
            <a:pPr marL="342900" lvl="0" indent="-342900">
              <a:buFont typeface="Arial" pitchFamily="34" charset="0"/>
              <a:buChar char="•"/>
            </a:pPr>
            <a:r>
              <a:rPr lang="en-US" sz="2000" dirty="0" smtClean="0">
                <a:latin typeface="+mn-lt"/>
              </a:rPr>
              <a:t>(MAN-SSW-01 &amp; 02)</a:t>
            </a:r>
          </a:p>
          <a:p>
            <a:endParaRPr lang="en-US" dirty="0"/>
          </a:p>
        </p:txBody>
      </p:sp>
    </p:spTree>
    <p:extLst>
      <p:ext uri="{BB962C8B-B14F-4D97-AF65-F5344CB8AC3E}">
        <p14:creationId xmlns:p14="http://schemas.microsoft.com/office/powerpoint/2010/main" val="324723285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77</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r>
              <a:rPr lang="en-US" sz="1200" b="0" i="0" u="none" strike="noStrike" kern="1200" baseline="0" dirty="0" smtClean="0">
                <a:solidFill>
                  <a:schemeClr val="tx1"/>
                </a:solidFill>
                <a:latin typeface="+mn-lt"/>
                <a:ea typeface="ＭＳ Ｐゴシック" pitchFamily="-84" charset="-128"/>
                <a:cs typeface="ＭＳ Ｐゴシック" pitchFamily="-84" charset="-128"/>
              </a:rPr>
              <a:t>All data and applications on the </a:t>
            </a:r>
            <a:r>
              <a:rPr lang="en-US" sz="1200" b="0" i="0" u="none" strike="noStrike" kern="1200" baseline="0" dirty="0" err="1" smtClean="0">
                <a:solidFill>
                  <a:schemeClr val="tx1"/>
                </a:solidFill>
                <a:latin typeface="+mn-lt"/>
                <a:ea typeface="ＭＳ Ｐゴシック" pitchFamily="-84" charset="-128"/>
                <a:cs typeface="ＭＳ Ｐゴシック" pitchFamily="-84" charset="-128"/>
              </a:rPr>
              <a:t>smartAIM</a:t>
            </a:r>
            <a:r>
              <a:rPr lang="en-US" sz="1200" b="0" i="0" u="none" strike="noStrike" kern="1200" baseline="0" dirty="0" smtClean="0">
                <a:solidFill>
                  <a:schemeClr val="tx1"/>
                </a:solidFill>
                <a:latin typeface="+mn-lt"/>
                <a:ea typeface="ＭＳ Ｐゴシック" pitchFamily="-84" charset="-128"/>
                <a:cs typeface="ＭＳ Ｐゴシック" pitchFamily="-84" charset="-128"/>
              </a:rPr>
              <a:t> servers and the servers themselves are stored on the SAN. The local disks of the physical servers are only used for the VMware operating system.</a:t>
            </a:r>
          </a:p>
          <a:p>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The connection to the storage is provided via </a:t>
            </a:r>
            <a:r>
              <a:rPr lang="en-US" sz="1200" b="0" i="0" u="none" strike="noStrike" kern="1200" baseline="0" dirty="0" err="1" smtClean="0">
                <a:solidFill>
                  <a:schemeClr val="tx1"/>
                </a:solidFill>
                <a:latin typeface="+mn-lt"/>
                <a:ea typeface="ＭＳ Ｐゴシック" pitchFamily="-84" charset="-128"/>
                <a:cs typeface="ＭＳ Ｐゴシック" pitchFamily="-84" charset="-128"/>
              </a:rPr>
              <a:t>fibre</a:t>
            </a:r>
            <a:r>
              <a:rPr lang="en-US" sz="1200" b="0" i="0" u="none" strike="noStrike" kern="1200" baseline="0" dirty="0" smtClean="0">
                <a:solidFill>
                  <a:schemeClr val="tx1"/>
                </a:solidFill>
                <a:latin typeface="+mn-lt"/>
                <a:ea typeface="ＭＳ Ｐゴシック" pitchFamily="-84" charset="-128"/>
                <a:cs typeface="ＭＳ Ｐゴシック" pitchFamily="-84" charset="-128"/>
              </a:rPr>
              <a:t> channel.</a:t>
            </a:r>
          </a:p>
          <a:p>
            <a:endParaRPr lang="en-US" sz="1200" b="0" i="0" u="none" strike="noStrike" kern="1200" baseline="0" dirty="0" smtClean="0">
              <a:solidFill>
                <a:schemeClr val="tx1"/>
              </a:solidFill>
              <a:latin typeface="+mn-lt"/>
            </a:endParaRP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A </a:t>
            </a:r>
            <a:r>
              <a:rPr lang="en-US" sz="1200" b="1" i="0" u="none" strike="noStrike" kern="1200" baseline="0" dirty="0" smtClean="0">
                <a:solidFill>
                  <a:schemeClr val="tx1"/>
                </a:solidFill>
                <a:latin typeface="+mn-lt"/>
                <a:ea typeface="ＭＳ Ｐゴシック" pitchFamily="-84" charset="-128"/>
                <a:cs typeface="ＭＳ Ｐゴシック" pitchFamily="-84" charset="-128"/>
              </a:rPr>
              <a:t>storage area network </a:t>
            </a:r>
            <a:r>
              <a:rPr lang="en-US" sz="1200" b="0" i="0" u="none" strike="noStrike" kern="1200" baseline="0" dirty="0" smtClean="0">
                <a:solidFill>
                  <a:schemeClr val="tx1"/>
                </a:solidFill>
                <a:latin typeface="+mn-lt"/>
                <a:ea typeface="ＭＳ Ｐゴシック" pitchFamily="-84" charset="-128"/>
                <a:cs typeface="ＭＳ Ｐゴシック" pitchFamily="-84" charset="-128"/>
              </a:rPr>
              <a:t>(</a:t>
            </a:r>
            <a:r>
              <a:rPr lang="en-US" sz="1200" b="1" i="0" u="none" strike="noStrike" kern="1200" baseline="0" dirty="0" smtClean="0">
                <a:solidFill>
                  <a:schemeClr val="tx1"/>
                </a:solidFill>
                <a:latin typeface="+mn-lt"/>
                <a:ea typeface="ＭＳ Ｐゴシック" pitchFamily="-84" charset="-128"/>
                <a:cs typeface="ＭＳ Ｐゴシック" pitchFamily="-84" charset="-128"/>
              </a:rPr>
              <a:t>SAN</a:t>
            </a:r>
            <a:r>
              <a:rPr lang="en-US" sz="1200" b="0" i="0" u="none" strike="noStrike" kern="1200" baseline="0" dirty="0" smtClean="0">
                <a:solidFill>
                  <a:schemeClr val="tx1"/>
                </a:solidFill>
                <a:latin typeface="+mn-lt"/>
                <a:ea typeface="ＭＳ Ｐゴシック" pitchFamily="-84" charset="-128"/>
                <a:cs typeface="ＭＳ Ｐゴシック" pitchFamily="-84" charset="-128"/>
              </a:rPr>
              <a:t>)[1] is a network which provides access to consolidated, block level data storage. SANs are</a:t>
            </a: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primarily used to enhance storage devices, such as disk arrays, tape libraries, and optical jukeboxes, accessible to servers</a:t>
            </a: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so that the devices appear to the operating system as locally attached devices. A SAN typically has its own network of</a:t>
            </a: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storage devices that are generally not accessible through the local area network (LAN) by other devices. The cost and</a:t>
            </a: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complexity of SANs dropped in the early 2000s to levels allowing wider adoption across both enterprise and small to</a:t>
            </a: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medium-sized business environments.</a:t>
            </a:r>
          </a:p>
          <a:p>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A SAN does not provide file abstraction, only block-level operations. However, file systems built on top of SANs do</a:t>
            </a: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provide file-level access, and are known as shared-disk file system</a:t>
            </a:r>
            <a:endParaRPr lang="en-US" dirty="0"/>
          </a:p>
        </p:txBody>
      </p:sp>
    </p:spTree>
    <p:extLst>
      <p:ext uri="{BB962C8B-B14F-4D97-AF65-F5344CB8AC3E}">
        <p14:creationId xmlns:p14="http://schemas.microsoft.com/office/powerpoint/2010/main" val="324723285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78</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r>
              <a:rPr lang="en-US" sz="1200" b="0" i="0" u="none" strike="noStrike" kern="1200" baseline="0" dirty="0" smtClean="0">
                <a:solidFill>
                  <a:schemeClr val="tx1"/>
                </a:solidFill>
                <a:latin typeface="+mn-lt"/>
                <a:ea typeface="ＭＳ Ｐゴシック" pitchFamily="-84" charset="-128"/>
                <a:cs typeface="ＭＳ Ｐゴシック" pitchFamily="-84" charset="-128"/>
              </a:rPr>
              <a:t>All data and applications on the </a:t>
            </a:r>
            <a:r>
              <a:rPr lang="en-US" sz="1200" b="0" i="0" u="none" strike="noStrike" kern="1200" baseline="0" dirty="0" err="1" smtClean="0">
                <a:solidFill>
                  <a:schemeClr val="tx1"/>
                </a:solidFill>
                <a:latin typeface="+mn-lt"/>
                <a:ea typeface="ＭＳ Ｐゴシック" pitchFamily="-84" charset="-128"/>
                <a:cs typeface="ＭＳ Ｐゴシック" pitchFamily="-84" charset="-128"/>
              </a:rPr>
              <a:t>smartAIM</a:t>
            </a:r>
            <a:r>
              <a:rPr lang="en-US" sz="1200" b="0" i="0" u="none" strike="noStrike" kern="1200" baseline="0" dirty="0" smtClean="0">
                <a:solidFill>
                  <a:schemeClr val="tx1"/>
                </a:solidFill>
                <a:latin typeface="+mn-lt"/>
                <a:ea typeface="ＭＳ Ｐゴシック" pitchFamily="-84" charset="-128"/>
                <a:cs typeface="ＭＳ Ｐゴシック" pitchFamily="-84" charset="-128"/>
              </a:rPr>
              <a:t> servers and the servers themselves are stored on the SAN. The local disks of the physical servers are only used for the VMware operating system.</a:t>
            </a:r>
          </a:p>
          <a:p>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The connection to the storage is provided via </a:t>
            </a:r>
            <a:r>
              <a:rPr lang="en-US" sz="1200" b="0" i="0" u="none" strike="noStrike" kern="1200" baseline="0" dirty="0" err="1" smtClean="0">
                <a:solidFill>
                  <a:schemeClr val="tx1"/>
                </a:solidFill>
                <a:latin typeface="+mn-lt"/>
                <a:ea typeface="ＭＳ Ｐゴシック" pitchFamily="-84" charset="-128"/>
                <a:cs typeface="ＭＳ Ｐゴシック" pitchFamily="-84" charset="-128"/>
              </a:rPr>
              <a:t>fibre</a:t>
            </a:r>
            <a:r>
              <a:rPr lang="en-US" sz="1200" b="0" i="0" u="none" strike="noStrike" kern="1200" baseline="0" dirty="0" smtClean="0">
                <a:solidFill>
                  <a:schemeClr val="tx1"/>
                </a:solidFill>
                <a:latin typeface="+mn-lt"/>
                <a:ea typeface="ＭＳ Ｐゴシック" pitchFamily="-84" charset="-128"/>
                <a:cs typeface="ＭＳ Ｐゴシック" pitchFamily="-84" charset="-128"/>
              </a:rPr>
              <a:t> channel.</a:t>
            </a:r>
            <a:endParaRPr lang="en-US" dirty="0"/>
          </a:p>
        </p:txBody>
      </p:sp>
    </p:spTree>
    <p:extLst>
      <p:ext uri="{BB962C8B-B14F-4D97-AF65-F5344CB8AC3E}">
        <p14:creationId xmlns:p14="http://schemas.microsoft.com/office/powerpoint/2010/main" val="324723285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79</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endParaRPr lang="en-US" dirty="0"/>
          </a:p>
        </p:txBody>
      </p:sp>
    </p:spTree>
    <p:extLst>
      <p:ext uri="{BB962C8B-B14F-4D97-AF65-F5344CB8AC3E}">
        <p14:creationId xmlns:p14="http://schemas.microsoft.com/office/powerpoint/2010/main" val="324723285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80</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r>
              <a:rPr lang="en-US" sz="1200" b="0" i="0" u="none" strike="noStrike" kern="1200" baseline="0" dirty="0" smtClean="0">
                <a:solidFill>
                  <a:schemeClr val="tx1"/>
                </a:solidFill>
                <a:latin typeface="+mn-lt"/>
                <a:ea typeface="ＭＳ Ｐゴシック" pitchFamily="-84" charset="-128"/>
                <a:cs typeface="ＭＳ Ｐゴシック" pitchFamily="-84" charset="-128"/>
              </a:rPr>
              <a:t>All data and applications on the </a:t>
            </a:r>
            <a:r>
              <a:rPr lang="en-US" sz="1200" b="0" i="0" u="none" strike="noStrike" kern="1200" baseline="0" dirty="0" err="1" smtClean="0">
                <a:solidFill>
                  <a:schemeClr val="tx1"/>
                </a:solidFill>
                <a:latin typeface="+mn-lt"/>
                <a:ea typeface="ＭＳ Ｐゴシック" pitchFamily="-84" charset="-128"/>
                <a:cs typeface="ＭＳ Ｐゴシック" pitchFamily="-84" charset="-128"/>
              </a:rPr>
              <a:t>smartAIM</a:t>
            </a:r>
            <a:r>
              <a:rPr lang="en-US" sz="1200" b="0" i="0" u="none" strike="noStrike" kern="1200" baseline="0" dirty="0" smtClean="0">
                <a:solidFill>
                  <a:schemeClr val="tx1"/>
                </a:solidFill>
                <a:latin typeface="+mn-lt"/>
                <a:ea typeface="ＭＳ Ｐゴシック" pitchFamily="-84" charset="-128"/>
                <a:cs typeface="ＭＳ Ｐゴシック" pitchFamily="-84" charset="-128"/>
              </a:rPr>
              <a:t> servers and the servers themselves are stored on the SAN. The local disks of the physical servers are only used for the VMware operating system.</a:t>
            </a:r>
          </a:p>
          <a:p>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The connection to the storage is provided via </a:t>
            </a:r>
            <a:r>
              <a:rPr lang="en-US" sz="1200" b="0" i="0" u="none" strike="noStrike" kern="1200" baseline="0" dirty="0" err="1" smtClean="0">
                <a:solidFill>
                  <a:schemeClr val="tx1"/>
                </a:solidFill>
                <a:latin typeface="+mn-lt"/>
                <a:ea typeface="ＭＳ Ｐゴシック" pitchFamily="-84" charset="-128"/>
                <a:cs typeface="ＭＳ Ｐゴシック" pitchFamily="-84" charset="-128"/>
              </a:rPr>
              <a:t>fibre</a:t>
            </a:r>
            <a:r>
              <a:rPr lang="en-US" sz="1200" b="0" i="0" u="none" strike="noStrike" kern="1200" baseline="0" dirty="0" smtClean="0">
                <a:solidFill>
                  <a:schemeClr val="tx1"/>
                </a:solidFill>
                <a:latin typeface="+mn-lt"/>
                <a:ea typeface="ＭＳ Ｐゴシック" pitchFamily="-84" charset="-128"/>
                <a:cs typeface="ＭＳ Ｐゴシック" pitchFamily="-84" charset="-128"/>
              </a:rPr>
              <a:t> channel.</a:t>
            </a:r>
            <a:endParaRPr lang="en-US" dirty="0"/>
          </a:p>
        </p:txBody>
      </p:sp>
    </p:spTree>
    <p:extLst>
      <p:ext uri="{BB962C8B-B14F-4D97-AF65-F5344CB8AC3E}">
        <p14:creationId xmlns:p14="http://schemas.microsoft.com/office/powerpoint/2010/main" val="32472328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82</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algn="l"/>
            <a:r>
              <a:rPr lang="en-US" sz="1200" b="0" i="0" u="none" strike="noStrike" baseline="0" dirty="0" smtClean="0">
                <a:latin typeface="Arial" panose="020B0604020202020204" pitchFamily="34" charset="0"/>
              </a:rPr>
              <a:t>A backup refers to the copying and archiving of computer data so it may be used to restore the original.</a:t>
            </a:r>
          </a:p>
          <a:p>
            <a:pPr algn="l"/>
            <a:endParaRPr lang="en-US" sz="1200" b="0" i="0" u="none" strike="noStrike" baseline="0" dirty="0" smtClean="0">
              <a:latin typeface="Arial" panose="020B0604020202020204" pitchFamily="34" charset="0"/>
            </a:endParaRPr>
          </a:p>
          <a:p>
            <a:pPr algn="l"/>
            <a:r>
              <a:rPr lang="en-US" sz="1200" b="0" i="0" u="none" strike="noStrike" baseline="0" dirty="0" smtClean="0">
                <a:latin typeface="Arial" panose="020B0604020202020204" pitchFamily="34" charset="0"/>
              </a:rPr>
              <a:t>HP Data Protector – Backup software/tool used.</a:t>
            </a:r>
          </a:p>
          <a:p>
            <a:pPr algn="l"/>
            <a:endParaRPr lang="en-US" sz="1200" b="0" i="0" u="none" strike="noStrike" baseline="0" dirty="0" smtClean="0">
              <a:latin typeface="Arial" panose="020B0604020202020204" pitchFamily="34" charset="0"/>
            </a:endParaRPr>
          </a:p>
          <a:p>
            <a:r>
              <a:rPr lang="en-US" sz="1200" b="0" i="0" u="none" strike="noStrike" baseline="0" dirty="0" smtClean="0">
                <a:latin typeface="Arial" panose="020B0604020202020204" pitchFamily="34" charset="0"/>
              </a:rPr>
              <a:t>Full Backup - </a:t>
            </a:r>
            <a:r>
              <a:rPr lang="en-US" sz="1200" b="0" i="0" u="none" strike="noStrike" kern="1200" baseline="0" dirty="0" smtClean="0">
                <a:solidFill>
                  <a:schemeClr val="tx1"/>
                </a:solidFill>
                <a:latin typeface="+mn-lt"/>
                <a:ea typeface="ＭＳ Ｐゴシック" pitchFamily="-84" charset="-128"/>
                <a:cs typeface="ＭＳ Ｐゴシック" pitchFamily="-84" charset="-128"/>
              </a:rPr>
              <a:t>A repository of this type contains complete system images from one or more specific points in time.</a:t>
            </a:r>
          </a:p>
          <a:p>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Incremental Backup - An incremental style repository aims to make it more feasible to store backups from more points in time by organizing the data into increments of change between points in time.</a:t>
            </a:r>
          </a:p>
          <a:p>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Differential Backup - Each differential backup saves the data that has changed since the last full backup.</a:t>
            </a:r>
          </a:p>
          <a:p>
            <a:endParaRPr lang="en-US" dirty="0" smtClean="0"/>
          </a:p>
          <a:p>
            <a:endParaRPr lang="en-US" dirty="0"/>
          </a:p>
        </p:txBody>
      </p:sp>
    </p:spTree>
    <p:extLst>
      <p:ext uri="{BB962C8B-B14F-4D97-AF65-F5344CB8AC3E}">
        <p14:creationId xmlns:p14="http://schemas.microsoft.com/office/powerpoint/2010/main" val="324723285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83</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algn="l"/>
            <a:r>
              <a:rPr lang="en-US" sz="1200" b="0" i="0" u="none" strike="noStrike" baseline="0" dirty="0" smtClean="0">
                <a:latin typeface="Arial" panose="020B0604020202020204" pitchFamily="34" charset="0"/>
              </a:rPr>
              <a:t>A backup refers to the copying and archiving of computer data so it may be used to restore the original.</a:t>
            </a:r>
          </a:p>
          <a:p>
            <a:pPr algn="l"/>
            <a:endParaRPr lang="en-US" sz="1200" b="0" i="0" u="none" strike="noStrike" baseline="0" dirty="0" smtClean="0">
              <a:latin typeface="Arial" panose="020B0604020202020204" pitchFamily="34" charset="0"/>
            </a:endParaRPr>
          </a:p>
          <a:p>
            <a:pPr algn="l"/>
            <a:r>
              <a:rPr lang="en-US" sz="1200" b="0" i="0" u="none" strike="noStrike" baseline="0" dirty="0" smtClean="0">
                <a:latin typeface="Arial" panose="020B0604020202020204" pitchFamily="34" charset="0"/>
              </a:rPr>
              <a:t>HP Data Protector – Backup software/tool used.</a:t>
            </a:r>
          </a:p>
          <a:p>
            <a:pPr algn="l"/>
            <a:endParaRPr lang="en-US" sz="1200" b="0" i="0" u="none" strike="noStrike" baseline="0" dirty="0" smtClean="0">
              <a:latin typeface="Arial" panose="020B0604020202020204" pitchFamily="34" charset="0"/>
            </a:endParaRPr>
          </a:p>
          <a:p>
            <a:r>
              <a:rPr lang="en-US" sz="1200" b="0" i="0" u="none" strike="noStrike" baseline="0" dirty="0" smtClean="0">
                <a:latin typeface="Arial" panose="020B0604020202020204" pitchFamily="34" charset="0"/>
              </a:rPr>
              <a:t>Full Backup - </a:t>
            </a:r>
            <a:r>
              <a:rPr lang="en-US" sz="1200" b="0" i="0" u="none" strike="noStrike" kern="1200" baseline="0" dirty="0" smtClean="0">
                <a:solidFill>
                  <a:schemeClr val="tx1"/>
                </a:solidFill>
                <a:latin typeface="+mn-lt"/>
                <a:ea typeface="ＭＳ Ｐゴシック" pitchFamily="-84" charset="-128"/>
                <a:cs typeface="ＭＳ Ｐゴシック" pitchFamily="-84" charset="-128"/>
              </a:rPr>
              <a:t>A repository of this type contains complete system images from one or more specific points in time.</a:t>
            </a:r>
          </a:p>
          <a:p>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Incremental Backup - An incremental style repository aims to make it more feasible to store backups from more points in time by organizing the data into increments of change between points in time.</a:t>
            </a:r>
          </a:p>
          <a:p>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Differential Backup - Each differential backup saves the data that has changed since the last full backup.</a:t>
            </a:r>
          </a:p>
          <a:p>
            <a:endParaRPr lang="en-US" dirty="0" smtClean="0"/>
          </a:p>
          <a:p>
            <a:endParaRPr lang="en-US" dirty="0"/>
          </a:p>
        </p:txBody>
      </p:sp>
    </p:spTree>
    <p:extLst>
      <p:ext uri="{BB962C8B-B14F-4D97-AF65-F5344CB8AC3E}">
        <p14:creationId xmlns:p14="http://schemas.microsoft.com/office/powerpoint/2010/main" val="324723285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84</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algn="l"/>
            <a:r>
              <a:rPr lang="en-US" sz="1200" b="0" i="0" u="none" strike="noStrike" baseline="0" dirty="0" smtClean="0">
                <a:latin typeface="Arial" panose="020B0604020202020204" pitchFamily="34" charset="0"/>
              </a:rPr>
              <a:t>A backup refers to the copying and archiving of computer data so it may be used to restore the original.</a:t>
            </a:r>
          </a:p>
          <a:p>
            <a:pPr algn="l"/>
            <a:endParaRPr lang="en-US" sz="1200" b="0" i="0" u="none" strike="noStrike" baseline="0" dirty="0" smtClean="0">
              <a:latin typeface="Arial" panose="020B0604020202020204" pitchFamily="34" charset="0"/>
            </a:endParaRPr>
          </a:p>
          <a:p>
            <a:pPr algn="l"/>
            <a:r>
              <a:rPr lang="en-US" sz="1200" b="0" i="0" u="none" strike="noStrike" baseline="0" dirty="0" smtClean="0">
                <a:latin typeface="Arial" panose="020B0604020202020204" pitchFamily="34" charset="0"/>
              </a:rPr>
              <a:t>HP Data Protector – Backup software/tool used.</a:t>
            </a:r>
          </a:p>
          <a:p>
            <a:pPr algn="l"/>
            <a:endParaRPr lang="en-US" sz="1200" b="0" i="0" u="none" strike="noStrike" baseline="0" dirty="0" smtClean="0">
              <a:latin typeface="Arial" panose="020B0604020202020204" pitchFamily="34" charset="0"/>
            </a:endParaRPr>
          </a:p>
          <a:p>
            <a:r>
              <a:rPr lang="en-US" sz="1200" b="0" i="0" u="none" strike="noStrike" baseline="0" dirty="0" smtClean="0">
                <a:latin typeface="Arial" panose="020B0604020202020204" pitchFamily="34" charset="0"/>
              </a:rPr>
              <a:t>Full Backup - </a:t>
            </a:r>
            <a:r>
              <a:rPr lang="en-US" sz="1200" b="0" i="0" u="none" strike="noStrike" kern="1200" baseline="0" dirty="0" smtClean="0">
                <a:solidFill>
                  <a:schemeClr val="tx1"/>
                </a:solidFill>
                <a:latin typeface="+mn-lt"/>
                <a:ea typeface="ＭＳ Ｐゴシック" pitchFamily="-84" charset="-128"/>
                <a:cs typeface="ＭＳ Ｐゴシック" pitchFamily="-84" charset="-128"/>
              </a:rPr>
              <a:t>A repository of this type contains complete system images from one or more specific points in time.</a:t>
            </a:r>
          </a:p>
          <a:p>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Incremental Backup - An incremental style repository aims to make it more feasible to store backups from more points in time by organizing the data into increments of change between points in time.</a:t>
            </a:r>
          </a:p>
          <a:p>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Differential Backup - Each differential backup saves the data that has changed since the last full backup.</a:t>
            </a:r>
          </a:p>
          <a:p>
            <a:endParaRPr lang="en-US" dirty="0" smtClean="0"/>
          </a:p>
          <a:p>
            <a:r>
              <a:rPr lang="en-US" dirty="0" smtClean="0"/>
              <a:t>In computing, Serial Attached SCSI (SAS) is a point-to-point serial protocol that</a:t>
            </a:r>
          </a:p>
          <a:p>
            <a:r>
              <a:rPr lang="en-US" dirty="0" smtClean="0"/>
              <a:t>moves data to and from computer-storage devices such as hard drives and tape drives.</a:t>
            </a:r>
          </a:p>
          <a:p>
            <a:r>
              <a:rPr lang="en-US" dirty="0" smtClean="0"/>
              <a:t>SAS replaces the older Parallel SCSI (Parallel Small Computer System Interface,</a:t>
            </a:r>
          </a:p>
          <a:p>
            <a:r>
              <a:rPr lang="en-US" dirty="0" smtClean="0"/>
              <a:t>usually pronounced "scuzzy" or "sexy"[2]) bus technology that first appeared in the</a:t>
            </a:r>
          </a:p>
          <a:p>
            <a:r>
              <a:rPr lang="en-US" dirty="0" smtClean="0"/>
              <a:t>mid-1980s.</a:t>
            </a:r>
          </a:p>
          <a:p>
            <a:endParaRPr lang="en-US" dirty="0" smtClean="0"/>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SAS-1: 3 </a:t>
            </a:r>
            <a:r>
              <a:rPr lang="en-US" sz="1200" b="0" i="0" u="none" strike="noStrike" kern="1200" baseline="0" dirty="0" err="1" smtClean="0">
                <a:solidFill>
                  <a:schemeClr val="tx1"/>
                </a:solidFill>
                <a:latin typeface="+mn-lt"/>
                <a:ea typeface="ＭＳ Ｐゴシック" pitchFamily="-84" charset="-128"/>
                <a:cs typeface="ＭＳ Ｐゴシック" pitchFamily="-84" charset="-128"/>
              </a:rPr>
              <a:t>Gbit</a:t>
            </a:r>
            <a:r>
              <a:rPr lang="en-US" sz="1200" b="0" i="0" u="none" strike="noStrike" kern="1200" baseline="0" dirty="0" smtClean="0">
                <a:solidFill>
                  <a:schemeClr val="tx1"/>
                </a:solidFill>
                <a:latin typeface="+mn-lt"/>
                <a:ea typeface="ＭＳ Ｐゴシック" pitchFamily="-84" charset="-128"/>
                <a:cs typeface="ＭＳ Ｐゴシック" pitchFamily="-84" charset="-128"/>
              </a:rPr>
              <a:t>/s (2005)</a:t>
            </a: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SAS-2: 6 </a:t>
            </a:r>
            <a:r>
              <a:rPr lang="en-US" sz="1200" b="0" i="0" u="none" strike="noStrike" kern="1200" baseline="0" dirty="0" err="1" smtClean="0">
                <a:solidFill>
                  <a:schemeClr val="tx1"/>
                </a:solidFill>
                <a:latin typeface="+mn-lt"/>
                <a:ea typeface="ＭＳ Ｐゴシック" pitchFamily="-84" charset="-128"/>
                <a:cs typeface="ＭＳ Ｐゴシック" pitchFamily="-84" charset="-128"/>
              </a:rPr>
              <a:t>Gbit</a:t>
            </a:r>
            <a:r>
              <a:rPr lang="en-US" sz="1200" b="0" i="0" u="none" strike="noStrike" kern="1200" baseline="0" dirty="0" smtClean="0">
                <a:solidFill>
                  <a:schemeClr val="tx1"/>
                </a:solidFill>
                <a:latin typeface="+mn-lt"/>
                <a:ea typeface="ＭＳ Ｐゴシック" pitchFamily="-84" charset="-128"/>
                <a:cs typeface="ＭＳ Ｐゴシック" pitchFamily="-84" charset="-128"/>
              </a:rPr>
              <a:t>/s (2009)</a:t>
            </a: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SAS-3: 12 </a:t>
            </a:r>
            <a:r>
              <a:rPr lang="en-US" sz="1200" b="0" i="0" u="none" strike="noStrike" kern="1200" baseline="0" dirty="0" err="1" smtClean="0">
                <a:solidFill>
                  <a:schemeClr val="tx1"/>
                </a:solidFill>
                <a:latin typeface="+mn-lt"/>
                <a:ea typeface="ＭＳ Ｐゴシック" pitchFamily="-84" charset="-128"/>
                <a:cs typeface="ＭＳ Ｐゴシック" pitchFamily="-84" charset="-128"/>
              </a:rPr>
              <a:t>Gbit</a:t>
            </a:r>
            <a:r>
              <a:rPr lang="en-US" sz="1200" b="0" i="0" u="none" strike="noStrike" kern="1200" baseline="0" dirty="0" smtClean="0">
                <a:solidFill>
                  <a:schemeClr val="tx1"/>
                </a:solidFill>
                <a:latin typeface="+mn-lt"/>
                <a:ea typeface="ＭＳ Ｐゴシック" pitchFamily="-84" charset="-128"/>
                <a:cs typeface="ＭＳ Ｐゴシック" pitchFamily="-84" charset="-128"/>
              </a:rPr>
              <a:t>/s (2013)</a:t>
            </a: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SAS-4: 24 </a:t>
            </a:r>
            <a:r>
              <a:rPr lang="en-US" sz="1200" b="0" i="0" u="none" strike="noStrike" kern="1200" baseline="0" dirty="0" err="1" smtClean="0">
                <a:solidFill>
                  <a:schemeClr val="tx1"/>
                </a:solidFill>
                <a:latin typeface="+mn-lt"/>
                <a:ea typeface="ＭＳ Ｐゴシック" pitchFamily="-84" charset="-128"/>
                <a:cs typeface="ＭＳ Ｐゴシック" pitchFamily="-84" charset="-128"/>
              </a:rPr>
              <a:t>Gbit</a:t>
            </a:r>
            <a:r>
              <a:rPr lang="en-US" sz="1200" b="0" i="0" u="none" strike="noStrike" kern="1200" baseline="0" dirty="0" smtClean="0">
                <a:solidFill>
                  <a:schemeClr val="tx1"/>
                </a:solidFill>
                <a:latin typeface="+mn-lt"/>
                <a:ea typeface="ＭＳ Ｐゴシック" pitchFamily="-84" charset="-128"/>
                <a:cs typeface="ＭＳ Ｐゴシック" pitchFamily="-84" charset="-128"/>
              </a:rPr>
              <a:t>/s (2017)</a:t>
            </a:r>
            <a:endParaRPr lang="en-US" dirty="0"/>
          </a:p>
        </p:txBody>
      </p:sp>
    </p:spTree>
    <p:extLst>
      <p:ext uri="{BB962C8B-B14F-4D97-AF65-F5344CB8AC3E}">
        <p14:creationId xmlns:p14="http://schemas.microsoft.com/office/powerpoint/2010/main" val="324723285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86</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endParaRPr lang="en-US" dirty="0"/>
          </a:p>
        </p:txBody>
      </p:sp>
    </p:spTree>
    <p:extLst>
      <p:ext uri="{BB962C8B-B14F-4D97-AF65-F5344CB8AC3E}">
        <p14:creationId xmlns:p14="http://schemas.microsoft.com/office/powerpoint/2010/main" val="3247232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8</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Which data are being</a:t>
            </a:r>
            <a:r>
              <a:rPr lang="en-US" baseline="0" dirty="0" smtClean="0"/>
              <a:t> backed up?</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Verify Tape Library if </a:t>
            </a:r>
            <a:r>
              <a:rPr lang="en-US" baseline="0" dirty="0" err="1" smtClean="0"/>
              <a:t>Fibre</a:t>
            </a:r>
            <a:r>
              <a:rPr lang="en-US" baseline="0" dirty="0" smtClean="0"/>
              <a:t> Channel or SAS?</a:t>
            </a:r>
            <a:endParaRPr lang="en-US" dirty="0" smtClean="0"/>
          </a:p>
        </p:txBody>
      </p:sp>
    </p:spTree>
    <p:extLst>
      <p:ext uri="{BB962C8B-B14F-4D97-AF65-F5344CB8AC3E}">
        <p14:creationId xmlns:p14="http://schemas.microsoft.com/office/powerpoint/2010/main" val="324723285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87</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r>
              <a:rPr lang="en-US" dirty="0" smtClean="0"/>
              <a:t>Verify</a:t>
            </a:r>
            <a:r>
              <a:rPr lang="en-US" baseline="0" dirty="0" smtClean="0"/>
              <a:t> if </a:t>
            </a:r>
            <a:r>
              <a:rPr lang="en-US" baseline="0" dirty="0" err="1" smtClean="0"/>
              <a:t>Fibre</a:t>
            </a:r>
            <a:r>
              <a:rPr lang="en-US" baseline="0" dirty="0" smtClean="0"/>
              <a:t> Channel or SAS..</a:t>
            </a:r>
            <a:endParaRPr lang="en-US" dirty="0"/>
          </a:p>
        </p:txBody>
      </p:sp>
    </p:spTree>
    <p:extLst>
      <p:ext uri="{BB962C8B-B14F-4D97-AF65-F5344CB8AC3E}">
        <p14:creationId xmlns:p14="http://schemas.microsoft.com/office/powerpoint/2010/main" val="324723285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88</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endParaRPr lang="en-US" dirty="0"/>
          </a:p>
        </p:txBody>
      </p:sp>
    </p:spTree>
    <p:extLst>
      <p:ext uri="{BB962C8B-B14F-4D97-AF65-F5344CB8AC3E}">
        <p14:creationId xmlns:p14="http://schemas.microsoft.com/office/powerpoint/2010/main" val="324723285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90</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r>
              <a:rPr lang="en-US" sz="1200" b="0" i="0" u="none" strike="noStrike" kern="1200" baseline="0" dirty="0" smtClean="0">
                <a:solidFill>
                  <a:schemeClr val="tx1"/>
                </a:solidFill>
                <a:latin typeface="+mn-lt"/>
                <a:ea typeface="ＭＳ Ｐゴシック" pitchFamily="-84" charset="-128"/>
                <a:cs typeface="ＭＳ Ｐゴシック" pitchFamily="-84" charset="-128"/>
              </a:rPr>
              <a:t>(a console represents one keyboard, video monitor, and mouse (KVM) attached to a server)</a:t>
            </a:r>
          </a:p>
          <a:p>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Designed for rack mount use, the HP TFT7600 US G2 KVM Console is ideal for datacenters, corporate computer rooms and even SMB installations where local access to servers is needed at the rack.</a:t>
            </a:r>
          </a:p>
          <a:p>
            <a:endParaRPr lang="en-US" sz="1200" b="0" i="0" u="none" strike="noStrike" kern="1200" baseline="0" dirty="0" smtClean="0">
              <a:solidFill>
                <a:schemeClr val="tx1"/>
              </a:solidFill>
              <a:latin typeface="+mn-lt"/>
            </a:endParaRPr>
          </a:p>
          <a:p>
            <a:r>
              <a:rPr lang="en-US" sz="1200" b="0" i="0" u="none" strike="noStrike" kern="1200" baseline="0" dirty="0" smtClean="0">
                <a:solidFill>
                  <a:schemeClr val="tx1"/>
                </a:solidFill>
                <a:latin typeface="+mn-lt"/>
              </a:rPr>
              <a:t>Designed to work with a variety of KVM Switches. </a:t>
            </a:r>
            <a:endParaRPr lang="en-US" dirty="0"/>
          </a:p>
        </p:txBody>
      </p:sp>
    </p:spTree>
    <p:extLst>
      <p:ext uri="{BB962C8B-B14F-4D97-AF65-F5344CB8AC3E}">
        <p14:creationId xmlns:p14="http://schemas.microsoft.com/office/powerpoint/2010/main" val="324723285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91</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endParaRPr lang="en-US" dirty="0"/>
          </a:p>
        </p:txBody>
      </p:sp>
    </p:spTree>
    <p:extLst>
      <p:ext uri="{BB962C8B-B14F-4D97-AF65-F5344CB8AC3E}">
        <p14:creationId xmlns:p14="http://schemas.microsoft.com/office/powerpoint/2010/main" val="324723285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92</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r>
              <a:rPr lang="en-US" dirty="0" smtClean="0"/>
              <a:t>OSD – On-screen Display</a:t>
            </a:r>
          </a:p>
          <a:p>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The OSD buttons are used to operate the HP TFT7600 KVM Console OSD menus. </a:t>
            </a:r>
          </a:p>
          <a:p>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The OSD menu provides access to display settings and functions, enabling the user to customize the HP TFT7600 KVM Console display settings.  (Brightness, Contrast, Image Control – Horizontal and Vertical, Language, Factory Settings, etc..)</a:t>
            </a:r>
            <a:endParaRPr lang="en-US" dirty="0"/>
          </a:p>
        </p:txBody>
      </p:sp>
    </p:spTree>
    <p:extLst>
      <p:ext uri="{BB962C8B-B14F-4D97-AF65-F5344CB8AC3E}">
        <p14:creationId xmlns:p14="http://schemas.microsoft.com/office/powerpoint/2010/main" val="324723285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93</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endParaRPr lang="en-US" dirty="0"/>
          </a:p>
        </p:txBody>
      </p:sp>
    </p:spTree>
    <p:extLst>
      <p:ext uri="{BB962C8B-B14F-4D97-AF65-F5344CB8AC3E}">
        <p14:creationId xmlns:p14="http://schemas.microsoft.com/office/powerpoint/2010/main" val="324723285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94</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endParaRPr lang="en-US" dirty="0"/>
          </a:p>
        </p:txBody>
      </p:sp>
    </p:spTree>
    <p:extLst>
      <p:ext uri="{BB962C8B-B14F-4D97-AF65-F5344CB8AC3E}">
        <p14:creationId xmlns:p14="http://schemas.microsoft.com/office/powerpoint/2010/main" val="324723285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95</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endParaRPr lang="en-US" dirty="0"/>
          </a:p>
        </p:txBody>
      </p:sp>
    </p:spTree>
    <p:extLst>
      <p:ext uri="{BB962C8B-B14F-4D97-AF65-F5344CB8AC3E}">
        <p14:creationId xmlns:p14="http://schemas.microsoft.com/office/powerpoint/2010/main" val="324723285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96</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Use either the PS/2 cables or USB keyboard/mouse cable when connecting the unit to a device. Do not use both. 	</a:t>
            </a:r>
          </a:p>
          <a:p>
            <a:endParaRPr lang="en-US" dirty="0"/>
          </a:p>
        </p:txBody>
      </p:sp>
    </p:spTree>
    <p:extLst>
      <p:ext uri="{BB962C8B-B14F-4D97-AF65-F5344CB8AC3E}">
        <p14:creationId xmlns:p14="http://schemas.microsoft.com/office/powerpoint/2010/main" val="324723285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97</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1U = 1.75 inches or 44.45 cm 	</a:t>
            </a:r>
          </a:p>
          <a:p>
            <a:endParaRPr lang="en-US" dirty="0"/>
          </a:p>
        </p:txBody>
      </p:sp>
    </p:spTree>
    <p:extLst>
      <p:ext uri="{BB962C8B-B14F-4D97-AF65-F5344CB8AC3E}">
        <p14:creationId xmlns:p14="http://schemas.microsoft.com/office/powerpoint/2010/main" val="3247232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9</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324723285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99</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r>
              <a:rPr lang="en-US" sz="1200" b="0" i="0" u="none" strike="noStrike" kern="1200" baseline="0" dirty="0" smtClean="0">
                <a:solidFill>
                  <a:schemeClr val="tx1"/>
                </a:solidFill>
                <a:latin typeface="+mn-lt"/>
                <a:ea typeface="ＭＳ Ｐゴシック" pitchFamily="-84" charset="-128"/>
                <a:cs typeface="ＭＳ Ｐゴシック" pitchFamily="-84" charset="-128"/>
              </a:rPr>
              <a:t>HP Server Console Switches are key components for rack mount implementations (a console represents one keyboard, video monitor, and mouse (KVM) attached to a server). The family of HP Server Console Switches allows multiple servers in a rack to be accessed and managed by one keyboard, monitor, and mouse. By using a console switch, as many as 256 computers running different operating systems can be managed. The 8-Port and 16-port Server Console Switches feature an On-Screen Display (OSD) interface, which has intuitive menus for accessing each attached computer or serial attached device. Equipment can be identified by a user-defined name or sequentially by number, enabling easy access. </a:t>
            </a:r>
          </a:p>
          <a:p>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HP Server Console Switches can be connected in a tiered fashion, to increase server access from eight servers to as many as 256 servers. Switching between computers is accomplished by typing a switching command at the keyboard, or by using the mouse to interact with the graphic interface of the selected computer via the OSD.</a:t>
            </a:r>
          </a:p>
          <a:p>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The HP Server Console Switch family of products is available in 8- and 16-Port versions. Both versions offers dual console support, allowing the flexibility of controlling switch configurations from more than one location, or by more than one user. Standard rack mounting of the HP Server Console Switches will take up 1U (1.75") of front panel rack space. However, the Switches can also be mounted in a "zero U" profile by mounting in the side rails of the rack, or behind the HP 1U Keyboard Drawer or the 1U TFT7600 Keyboard/monitor drawer.</a:t>
            </a:r>
            <a:endParaRPr lang="en-US" dirty="0"/>
          </a:p>
        </p:txBody>
      </p:sp>
    </p:spTree>
    <p:extLst>
      <p:ext uri="{BB962C8B-B14F-4D97-AF65-F5344CB8AC3E}">
        <p14:creationId xmlns:p14="http://schemas.microsoft.com/office/powerpoint/2010/main" val="324723285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100</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endParaRPr lang="en-US" dirty="0"/>
          </a:p>
        </p:txBody>
      </p:sp>
    </p:spTree>
    <p:extLst>
      <p:ext uri="{BB962C8B-B14F-4D97-AF65-F5344CB8AC3E}">
        <p14:creationId xmlns:p14="http://schemas.microsoft.com/office/powerpoint/2010/main" val="324723285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101</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endParaRPr lang="en-US" dirty="0"/>
          </a:p>
        </p:txBody>
      </p:sp>
    </p:spTree>
    <p:extLst>
      <p:ext uri="{BB962C8B-B14F-4D97-AF65-F5344CB8AC3E}">
        <p14:creationId xmlns:p14="http://schemas.microsoft.com/office/powerpoint/2010/main" val="324723285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102</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r>
              <a:rPr lang="en-US" sz="1200" b="0" i="0" u="none" strike="noStrike" kern="1200" baseline="0" dirty="0" smtClean="0">
                <a:solidFill>
                  <a:schemeClr val="tx1"/>
                </a:solidFill>
                <a:latin typeface="+mn-lt"/>
                <a:ea typeface="ＭＳ Ｐゴシック" pitchFamily="-84" charset="-128"/>
                <a:cs typeface="ＭＳ Ｐゴシック" pitchFamily="-84" charset="-128"/>
              </a:rPr>
              <a:t>Target Applications and Markets</a:t>
            </a: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Network Administrators, System Administrators, Engineering Managers, Chief Information Officers, and Managers of Information Systems are all among the users who will see benefits from using the HP family of server console switches.</a:t>
            </a:r>
          </a:p>
          <a:p>
            <a:pPr marL="171450" indent="-171450">
              <a:buFont typeface="Arial" pitchFamily="34" charset="0"/>
              <a:buChar cha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Easy access to multiple servers (any server with PS/2 or USB I/O connection port)</a:t>
            </a:r>
          </a:p>
          <a:p>
            <a:pPr marL="171450" indent="-171450">
              <a:buFont typeface="Arial" pitchFamily="34" charset="0"/>
              <a:buChar cha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Multi-platform management from one console (Microsoft® Windows®, Novell, UNIX®, Linux </a:t>
            </a:r>
            <a:r>
              <a:rPr lang="en-US" sz="1200" b="0" i="0" u="none" strike="noStrike" kern="1200" baseline="0" dirty="0" err="1" smtClean="0">
                <a:solidFill>
                  <a:schemeClr val="tx1"/>
                </a:solidFill>
                <a:latin typeface="+mn-lt"/>
                <a:ea typeface="ＭＳ Ｐゴシック" pitchFamily="-84" charset="-128"/>
                <a:cs typeface="ＭＳ Ｐゴシック" pitchFamily="-84" charset="-128"/>
              </a:rPr>
              <a:t>etc</a:t>
            </a:r>
            <a:r>
              <a:rPr lang="en-US" sz="1200" b="0" i="0" u="none" strike="noStrike" kern="1200" baseline="0" dirty="0" smtClean="0">
                <a:solidFill>
                  <a:schemeClr val="tx1"/>
                </a:solidFill>
                <a:latin typeface="+mn-lt"/>
                <a:ea typeface="ＭＳ Ｐゴシック" pitchFamily="-84" charset="-128"/>
                <a:cs typeface="ＭＳ Ｐゴシック" pitchFamily="-84" charset="-128"/>
              </a:rPr>
              <a:t>)</a:t>
            </a:r>
          </a:p>
          <a:p>
            <a:pPr marL="171450" indent="-171450">
              <a:buFont typeface="Arial" pitchFamily="34" charset="0"/>
              <a:buChar cha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Local control and management of servers HP Server Console</a:t>
            </a:r>
          </a:p>
          <a:p>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Features</a:t>
            </a: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On-Screen Display (OSD) – Displays system-related information on the console monitor, such as selected server name, status, power-up test data and configuration menus.</a:t>
            </a:r>
          </a:p>
          <a:p>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Programmable Scanning – An evaluation of system performance can be made by sequentially scanning any or all of the</a:t>
            </a: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computers in the system. Programmable scanning allows you to determine which computers to include as well as the duration of the connection.</a:t>
            </a:r>
          </a:p>
          <a:p>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Configuration NVRAM – NVRAM (non-volatile RAM) makes it easy to set configuration information using commands entered</a:t>
            </a: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from the keyboard. The NVRAM stores the resulting configuration until a user decision is made to change the information,</a:t>
            </a: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even if the unit loses power.</a:t>
            </a:r>
          </a:p>
          <a:p>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Password Protection – For protection against unauthorized users, the switch box provides a password option for security</a:t>
            </a: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purposes.</a:t>
            </a:r>
          </a:p>
          <a:p>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Switch Firmware Update – The application code of the switch can be quickly and easily updated via FLASH ROM. The port</a:t>
            </a: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communications settings are automatically configured to allow direct downloading from the connected computer.</a:t>
            </a:r>
          </a:p>
          <a:p>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Multiple Space Saving 0U Installation Methods –</a:t>
            </a:r>
          </a:p>
          <a:p>
            <a:pPr marL="171450" indent="-171450">
              <a:buFont typeface="Arial" pitchFamily="34" charset="0"/>
              <a:buChar cha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Side Mount - Rails are provided for mounting the unit to the side of rack cabinets with side mounting capability.</a:t>
            </a:r>
          </a:p>
          <a:p>
            <a:pPr marL="171450" indent="-171450">
              <a:buFont typeface="Arial" pitchFamily="34" charset="0"/>
              <a:buChar cha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Rear Rack Mount - HP Console Switches may be mounted behind a HP Integrated Keyboard and Drawer (257054-XXX), the TFT5600 or the TFT7600 rack mounted keyboard and monitor with slide rails provided with the switch.</a:t>
            </a:r>
          </a:p>
          <a:p>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Support for variety of server connections with Interface Adapters</a:t>
            </a:r>
          </a:p>
          <a:p>
            <a:pPr marL="171450" indent="-171450">
              <a:buFont typeface="Arial" pitchFamily="34" charset="0"/>
              <a:buChar cha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PS/2</a:t>
            </a:r>
          </a:p>
          <a:p>
            <a:pPr marL="171450" indent="-171450">
              <a:buFont typeface="Arial" pitchFamily="34" charset="0"/>
              <a:buChar cha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USB</a:t>
            </a:r>
          </a:p>
          <a:p>
            <a:pPr marL="171450" indent="-171450">
              <a:buFont typeface="Arial" pitchFamily="34" charset="0"/>
              <a:buChar cha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VT 100 serial console support</a:t>
            </a:r>
          </a:p>
          <a:p>
            <a:pPr marL="171450" indent="-171450">
              <a:buFont typeface="Arial" pitchFamily="34" charset="0"/>
              <a:buChar char="•"/>
            </a:pPr>
            <a:r>
              <a:rPr lang="en-US" sz="1200" b="0" i="0" u="none" strike="noStrike" kern="1200" baseline="0" dirty="0" err="1" smtClean="0">
                <a:solidFill>
                  <a:schemeClr val="tx1"/>
                </a:solidFill>
                <a:latin typeface="+mn-lt"/>
                <a:ea typeface="ＭＳ Ｐゴシック" pitchFamily="-84" charset="-128"/>
                <a:cs typeface="ＭＳ Ｐゴシック" pitchFamily="-84" charset="-128"/>
              </a:rPr>
              <a:t>BladeSystems</a:t>
            </a:r>
            <a:r>
              <a:rPr lang="en-US" sz="1200" b="0" i="0" u="none" strike="noStrike" kern="1200" baseline="0" dirty="0" smtClean="0">
                <a:solidFill>
                  <a:schemeClr val="tx1"/>
                </a:solidFill>
                <a:latin typeface="+mn-lt"/>
                <a:ea typeface="ＭＳ Ｐゴシック" pitchFamily="-84" charset="-128"/>
                <a:cs typeface="ＭＳ Ｐゴシック" pitchFamily="-84" charset="-128"/>
              </a:rPr>
              <a:t> support via front diagnostics connector</a:t>
            </a:r>
          </a:p>
          <a:p>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Multi-user console switches</a:t>
            </a: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The multi-user server console switch has two user ports for multiple user consoles, and multiple system ports as well (many-to-many). The multi-user console offer expanded flexibility, such as the following scenarios:</a:t>
            </a:r>
          </a:p>
          <a:p>
            <a:pPr marL="171450" indent="-171450">
              <a:buFont typeface="Arial" pitchFamily="34" charset="0"/>
              <a:buChar cha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Simultaneous control of servers in both the data center and in other remote locations.</a:t>
            </a:r>
          </a:p>
          <a:p>
            <a:pPr marL="171450" indent="-171450">
              <a:buFont typeface="Arial" pitchFamily="34" charset="0"/>
              <a:buChar char="•"/>
            </a:pPr>
            <a:r>
              <a:rPr lang="en-US" sz="1200" b="0" i="0" u="none" strike="noStrike" kern="1200" baseline="0" dirty="0" smtClean="0">
                <a:solidFill>
                  <a:schemeClr val="tx1"/>
                </a:solidFill>
                <a:latin typeface="+mn-lt"/>
                <a:ea typeface="ＭＳ Ｐゴシック" pitchFamily="-84" charset="-128"/>
                <a:cs typeface="ＭＳ Ｐゴシック" pitchFamily="-84" charset="-128"/>
              </a:rPr>
              <a:t>If there are multiple network administrators, a multiple console switch allows each of them to access all of the servers in their data center to diagnose problems, all from separate locations.</a:t>
            </a:r>
            <a:endParaRPr lang="en-US" dirty="0"/>
          </a:p>
        </p:txBody>
      </p:sp>
    </p:spTree>
    <p:extLst>
      <p:ext uri="{BB962C8B-B14F-4D97-AF65-F5344CB8AC3E}">
        <p14:creationId xmlns:p14="http://schemas.microsoft.com/office/powerpoint/2010/main" val="324723285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103</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r>
              <a:rPr lang="en-US" dirty="0" smtClean="0"/>
              <a:t>May</a:t>
            </a:r>
            <a:r>
              <a:rPr lang="en-US" baseline="0" dirty="0" smtClean="0"/>
              <a:t> use USB instead of PS/2 interface.</a:t>
            </a:r>
            <a:endParaRPr lang="en-US" dirty="0"/>
          </a:p>
        </p:txBody>
      </p:sp>
    </p:spTree>
    <p:extLst>
      <p:ext uri="{BB962C8B-B14F-4D97-AF65-F5344CB8AC3E}">
        <p14:creationId xmlns:p14="http://schemas.microsoft.com/office/powerpoint/2010/main" val="324723285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104</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r>
              <a:rPr lang="en-US" dirty="0" smtClean="0"/>
              <a:t>May</a:t>
            </a:r>
            <a:r>
              <a:rPr lang="en-US" baseline="0" dirty="0" smtClean="0"/>
              <a:t> use USB instead of PS/2 interface.</a:t>
            </a:r>
          </a:p>
          <a:p>
            <a:endParaRPr lang="en-US" baseline="0" dirty="0" smtClean="0"/>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The console switch system has at least one local port (based on the specific model) on the rear panel that enables the user to connect a keyboard, monitor, and mouse to the console switch for direct access.</a:t>
            </a:r>
          </a:p>
          <a:p>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Use the Main dialog box to view, configure, and control servers in the console switch system.</a:t>
            </a:r>
          </a:p>
          <a:p>
            <a:endParaRPr lang="en-US" sz="1200" b="0" i="0" u="none" strike="noStrike" kern="1200" baseline="0" dirty="0" smtClean="0">
              <a:solidFill>
                <a:schemeClr val="tx1"/>
              </a:solidFill>
              <a:latin typeface="+mn-lt"/>
            </a:endParaRP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Accessing the Main dialog box</a:t>
            </a: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To access the Main dialog box, choose one of the following default key sequences.</a:t>
            </a: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	• </a:t>
            </a:r>
            <a:r>
              <a:rPr lang="en-US" sz="1200" b="1" i="0" u="none" strike="noStrike" kern="1200" baseline="0" dirty="0" smtClean="0">
                <a:solidFill>
                  <a:schemeClr val="tx1"/>
                </a:solidFill>
                <a:latin typeface="+mn-lt"/>
                <a:ea typeface="ＭＳ Ｐゴシック" pitchFamily="-84" charset="-128"/>
                <a:cs typeface="ＭＳ Ｐゴシック" pitchFamily="-84" charset="-128"/>
              </a:rPr>
              <a:t>Print </a:t>
            </a:r>
            <a:r>
              <a:rPr lang="en-US" sz="1200" b="1" i="0" u="none" strike="noStrike" kern="1200" baseline="0" dirty="0" err="1" smtClean="0">
                <a:solidFill>
                  <a:schemeClr val="tx1"/>
                </a:solidFill>
                <a:latin typeface="+mn-lt"/>
                <a:ea typeface="ＭＳ Ｐゴシック" pitchFamily="-84" charset="-128"/>
                <a:cs typeface="ＭＳ Ｐゴシック" pitchFamily="-84" charset="-128"/>
              </a:rPr>
              <a:t>Scrn</a:t>
            </a:r>
            <a:endParaRPr lang="en-US" sz="1200" b="1" i="0" u="none" strike="noStrike" kern="1200" baseline="0" dirty="0" smtClean="0">
              <a:solidFill>
                <a:schemeClr val="tx1"/>
              </a:solidFill>
              <a:latin typeface="+mn-lt"/>
              <a:ea typeface="ＭＳ Ｐゴシック" pitchFamily="-84" charset="-128"/>
              <a:cs typeface="ＭＳ Ｐゴシック" pitchFamily="-84" charset="-128"/>
            </a:endParaRP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	• </a:t>
            </a:r>
            <a:r>
              <a:rPr lang="en-US" sz="1200" b="1" i="0" u="none" strike="noStrike" kern="1200" baseline="0" dirty="0" smtClean="0">
                <a:solidFill>
                  <a:schemeClr val="tx1"/>
                </a:solidFill>
                <a:latin typeface="+mn-lt"/>
                <a:ea typeface="ＭＳ Ｐゴシック" pitchFamily="-84" charset="-128"/>
                <a:cs typeface="ＭＳ Ｐゴシック" pitchFamily="-84" charset="-128"/>
              </a:rPr>
              <a:t>Ctrl + Ctrl</a:t>
            </a: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To configure the following additional key sequences, see Accessing the Menu dialog box (on page 24).</a:t>
            </a: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	• </a:t>
            </a:r>
            <a:r>
              <a:rPr lang="en-US" sz="1200" b="1" i="0" u="none" strike="noStrike" kern="1200" baseline="0" dirty="0" smtClean="0">
                <a:solidFill>
                  <a:schemeClr val="tx1"/>
                </a:solidFill>
                <a:latin typeface="+mn-lt"/>
                <a:ea typeface="ＭＳ Ｐゴシック" pitchFamily="-84" charset="-128"/>
                <a:cs typeface="ＭＳ Ｐゴシック" pitchFamily="-84" charset="-128"/>
              </a:rPr>
              <a:t>Alt + Alt</a:t>
            </a: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	• </a:t>
            </a:r>
            <a:r>
              <a:rPr lang="en-US" sz="1200" b="1" i="0" u="none" strike="noStrike" kern="1200" baseline="0" dirty="0" smtClean="0">
                <a:solidFill>
                  <a:schemeClr val="tx1"/>
                </a:solidFill>
                <a:latin typeface="+mn-lt"/>
                <a:ea typeface="ＭＳ Ｐゴシック" pitchFamily="-84" charset="-128"/>
                <a:cs typeface="ＭＳ Ｐゴシック" pitchFamily="-84" charset="-128"/>
              </a:rPr>
              <a:t>Shift + Shift</a:t>
            </a:r>
            <a:endParaRPr lang="en-US" dirty="0" smtClean="0"/>
          </a:p>
          <a:p>
            <a:endParaRPr lang="en-US" sz="1200" b="0" i="0" u="none" strike="noStrike" kern="1200" baseline="0" dirty="0" smtClean="0">
              <a:solidFill>
                <a:schemeClr val="tx1"/>
              </a:solidFill>
              <a:latin typeface="+mn-lt"/>
              <a:ea typeface="ＭＳ Ｐゴシック" pitchFamily="-84" charset="-128"/>
              <a:cs typeface="ＭＳ Ｐゴシック" pitchFamily="-84" charset="-128"/>
            </a:endParaRP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Soft switching to a previous server</a:t>
            </a:r>
          </a:p>
          <a:p>
            <a:r>
              <a:rPr lang="en-US" sz="1200" b="0" i="0" u="none" strike="noStrike" kern="1200" baseline="0" dirty="0" smtClean="0">
                <a:solidFill>
                  <a:schemeClr val="tx1"/>
                </a:solidFill>
                <a:latin typeface="+mn-lt"/>
                <a:ea typeface="ＭＳ Ｐゴシック" pitchFamily="-84" charset="-128"/>
                <a:cs typeface="ＭＳ Ｐゴシック" pitchFamily="-84" charset="-128"/>
              </a:rPr>
              <a:t>Press the </a:t>
            </a:r>
            <a:r>
              <a:rPr lang="en-US" sz="1200" b="1" i="0" u="none" strike="noStrike" kern="1200" baseline="0" dirty="0" smtClean="0">
                <a:solidFill>
                  <a:schemeClr val="tx1"/>
                </a:solidFill>
                <a:latin typeface="+mn-lt"/>
                <a:ea typeface="ＭＳ Ｐゴシック" pitchFamily="-84" charset="-128"/>
                <a:cs typeface="ＭＳ Ｐゴシック" pitchFamily="-84" charset="-128"/>
              </a:rPr>
              <a:t>Print </a:t>
            </a:r>
            <a:r>
              <a:rPr lang="en-US" sz="1200" b="1" i="0" u="none" strike="noStrike" kern="1200" baseline="0" dirty="0" err="1" smtClean="0">
                <a:solidFill>
                  <a:schemeClr val="tx1"/>
                </a:solidFill>
                <a:latin typeface="+mn-lt"/>
                <a:ea typeface="ＭＳ Ｐゴシック" pitchFamily="-84" charset="-128"/>
                <a:cs typeface="ＭＳ Ｐゴシック" pitchFamily="-84" charset="-128"/>
              </a:rPr>
              <a:t>Scrn</a:t>
            </a:r>
            <a:r>
              <a:rPr lang="en-US" sz="1200" b="1" i="0" u="none" strike="noStrike" kern="1200" baseline="0" dirty="0" smtClean="0">
                <a:solidFill>
                  <a:schemeClr val="tx1"/>
                </a:solidFill>
                <a:latin typeface="+mn-lt"/>
                <a:ea typeface="ＭＳ Ｐゴシック" pitchFamily="-84" charset="-128"/>
                <a:cs typeface="ＭＳ Ｐゴシック" pitchFamily="-84" charset="-128"/>
              </a:rPr>
              <a:t> </a:t>
            </a:r>
            <a:r>
              <a:rPr lang="en-US" sz="1200" b="0" i="0" u="none" strike="noStrike" kern="1200" baseline="0" dirty="0" smtClean="0">
                <a:solidFill>
                  <a:schemeClr val="tx1"/>
                </a:solidFill>
                <a:latin typeface="+mn-lt"/>
                <a:ea typeface="ＭＳ Ｐゴシック" pitchFamily="-84" charset="-128"/>
                <a:cs typeface="ＭＳ Ｐゴシック" pitchFamily="-84" charset="-128"/>
              </a:rPr>
              <a:t>key, then press the </a:t>
            </a:r>
            <a:r>
              <a:rPr lang="en-US" sz="1200" b="1" i="0" u="none" strike="noStrike" kern="1200" baseline="0" dirty="0" smtClean="0">
                <a:solidFill>
                  <a:schemeClr val="tx1"/>
                </a:solidFill>
                <a:latin typeface="+mn-lt"/>
                <a:ea typeface="ＭＳ Ｐゴシック" pitchFamily="-84" charset="-128"/>
                <a:cs typeface="ＭＳ Ｐゴシック" pitchFamily="-84" charset="-128"/>
              </a:rPr>
              <a:t>Backspace </a:t>
            </a:r>
            <a:r>
              <a:rPr lang="en-US" sz="1200" b="0" i="0" u="none" strike="noStrike" kern="1200" baseline="0" dirty="0" smtClean="0">
                <a:solidFill>
                  <a:schemeClr val="tx1"/>
                </a:solidFill>
                <a:latin typeface="+mn-lt"/>
                <a:ea typeface="ＭＳ Ｐゴシック" pitchFamily="-84" charset="-128"/>
                <a:cs typeface="ＭＳ Ｐゴシック" pitchFamily="-84" charset="-128"/>
              </a:rPr>
              <a:t>key. This key combination toggles </a:t>
            </a:r>
            <a:r>
              <a:rPr lang="en-US" sz="1200" b="0" i="0" u="none" strike="noStrike" kern="1200" baseline="0" smtClean="0">
                <a:solidFill>
                  <a:schemeClr val="tx1"/>
                </a:solidFill>
                <a:latin typeface="+mn-lt"/>
                <a:ea typeface="ＭＳ Ｐゴシック" pitchFamily="-84" charset="-128"/>
                <a:cs typeface="ＭＳ Ｐゴシック" pitchFamily="-84" charset="-128"/>
              </a:rPr>
              <a:t>between the previous </a:t>
            </a:r>
            <a:r>
              <a:rPr lang="en-US" sz="1200" b="0" i="0" u="none" strike="noStrike" kern="1200" baseline="0" dirty="0" smtClean="0">
                <a:solidFill>
                  <a:schemeClr val="tx1"/>
                </a:solidFill>
                <a:latin typeface="+mn-lt"/>
                <a:ea typeface="ＭＳ Ｐゴシック" pitchFamily="-84" charset="-128"/>
                <a:cs typeface="ＭＳ Ｐゴシック" pitchFamily="-84" charset="-128"/>
              </a:rPr>
              <a:t>and current connection.</a:t>
            </a:r>
            <a:endParaRPr lang="en-US" dirty="0"/>
          </a:p>
        </p:txBody>
      </p:sp>
    </p:spTree>
    <p:extLst>
      <p:ext uri="{BB962C8B-B14F-4D97-AF65-F5344CB8AC3E}">
        <p14:creationId xmlns:p14="http://schemas.microsoft.com/office/powerpoint/2010/main" val="324723285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105</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r>
              <a:rPr lang="en-US" dirty="0" smtClean="0"/>
              <a:t>May</a:t>
            </a:r>
            <a:r>
              <a:rPr lang="en-US" baseline="0" dirty="0" smtClean="0"/>
              <a:t> use USB instead of PS/2 interface.</a:t>
            </a:r>
            <a:endParaRPr lang="en-US" dirty="0"/>
          </a:p>
        </p:txBody>
      </p:sp>
    </p:spTree>
    <p:extLst>
      <p:ext uri="{BB962C8B-B14F-4D97-AF65-F5344CB8AC3E}">
        <p14:creationId xmlns:p14="http://schemas.microsoft.com/office/powerpoint/2010/main" val="324723285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107</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normAutofit fontScale="92500" lnSpcReduction="20000"/>
          </a:bodyPr>
          <a:lstStyle/>
          <a:p>
            <a:r>
              <a:rPr lang="en-US" sz="2000" dirty="0" smtClean="0">
                <a:latin typeface="+mn-lt"/>
              </a:rPr>
              <a:t>2 Cisco Switches</a:t>
            </a:r>
          </a:p>
          <a:p>
            <a:pPr marL="342900" lvl="0" indent="-342900">
              <a:buFont typeface="Arial" pitchFamily="34" charset="0"/>
              <a:buChar char="•"/>
            </a:pPr>
            <a:r>
              <a:rPr lang="en-US" sz="2000" dirty="0" smtClean="0">
                <a:latin typeface="+mn-lt"/>
              </a:rPr>
              <a:t>Cisco Catalyst WS-C2960G-48TC-L Switch</a:t>
            </a:r>
          </a:p>
          <a:p>
            <a:pPr marL="342900" lvl="0" indent="-342900">
              <a:buFont typeface="Arial" pitchFamily="34" charset="0"/>
              <a:buChar char="•"/>
            </a:pPr>
            <a:r>
              <a:rPr lang="en-US" sz="2000" dirty="0" smtClean="0">
                <a:latin typeface="+mn-lt"/>
              </a:rPr>
              <a:t>(MAN-SWI-01 &amp; 02)</a:t>
            </a:r>
          </a:p>
          <a:p>
            <a:r>
              <a:rPr lang="en-US" sz="2000" dirty="0" smtClean="0">
                <a:latin typeface="+mn-lt"/>
              </a:rPr>
              <a:t>			</a:t>
            </a:r>
            <a:endParaRPr lang="en-US" sz="2000" dirty="0" smtClean="0">
              <a:solidFill>
                <a:schemeClr val="accent5">
                  <a:lumMod val="50000"/>
                </a:schemeClr>
              </a:solidFill>
              <a:latin typeface="+mn-lt"/>
            </a:endParaRPr>
          </a:p>
          <a:p>
            <a:endParaRPr lang="en-US" dirty="0"/>
          </a:p>
        </p:txBody>
      </p:sp>
    </p:spTree>
    <p:extLst>
      <p:ext uri="{BB962C8B-B14F-4D97-AF65-F5344CB8AC3E}">
        <p14:creationId xmlns:p14="http://schemas.microsoft.com/office/powerpoint/2010/main" val="324723285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108</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normAutofit fontScale="92500" lnSpcReduction="20000"/>
          </a:bodyPr>
          <a:lstStyle/>
          <a:p>
            <a:r>
              <a:rPr lang="en-US" sz="2000" dirty="0" smtClean="0">
                <a:latin typeface="+mn-lt"/>
              </a:rPr>
              <a:t>2 Cisco Switches</a:t>
            </a:r>
          </a:p>
          <a:p>
            <a:pPr marL="342900" lvl="0" indent="-342900">
              <a:buFont typeface="Arial" pitchFamily="34" charset="0"/>
              <a:buChar char="•"/>
            </a:pPr>
            <a:r>
              <a:rPr lang="en-US" sz="2000" dirty="0" smtClean="0">
                <a:latin typeface="+mn-lt"/>
              </a:rPr>
              <a:t>Cisco Catalyst WS-C2960G-48TC-L Switch</a:t>
            </a:r>
          </a:p>
          <a:p>
            <a:pPr marL="342900" lvl="0" indent="-342900">
              <a:buFont typeface="Arial" pitchFamily="34" charset="0"/>
              <a:buChar char="•"/>
            </a:pPr>
            <a:r>
              <a:rPr lang="en-US" sz="2000" dirty="0" smtClean="0">
                <a:latin typeface="+mn-lt"/>
              </a:rPr>
              <a:t>(MAN-SWI-01 &amp; 02)</a:t>
            </a:r>
          </a:p>
          <a:p>
            <a:r>
              <a:rPr lang="en-US" sz="2000" dirty="0" smtClean="0">
                <a:latin typeface="+mn-lt"/>
              </a:rPr>
              <a:t>			</a:t>
            </a:r>
            <a:endParaRPr lang="en-US" sz="2000" dirty="0" smtClean="0">
              <a:solidFill>
                <a:schemeClr val="accent5">
                  <a:lumMod val="50000"/>
                </a:schemeClr>
              </a:solidFill>
              <a:latin typeface="+mn-lt"/>
            </a:endParaRPr>
          </a:p>
          <a:p>
            <a:endParaRPr lang="en-US" dirty="0"/>
          </a:p>
        </p:txBody>
      </p:sp>
    </p:spTree>
    <p:extLst>
      <p:ext uri="{BB962C8B-B14F-4D97-AF65-F5344CB8AC3E}">
        <p14:creationId xmlns:p14="http://schemas.microsoft.com/office/powerpoint/2010/main" val="324723285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39F09AB5-CC43-45EA-82E3-9A05EE223AEA}" type="slidenum">
              <a:rPr lang="en-US">
                <a:latin typeface="Calibri" pitchFamily="34" charset="0"/>
                <a:ea typeface="ＭＳ Ｐゴシック" pitchFamily="34" charset="-128"/>
              </a:rPr>
              <a:pPr/>
              <a:t>110</a:t>
            </a:fld>
            <a:endParaRPr lang="en-US">
              <a:latin typeface="Calibri" pitchFamily="34" charset="0"/>
              <a:ea typeface="ＭＳ Ｐゴシック" pitchFamily="34" charset="-128"/>
            </a:endParaRPr>
          </a:p>
        </p:txBody>
      </p:sp>
      <p:sp>
        <p:nvSpPr>
          <p:cNvPr id="40963" name="Rectangle 2"/>
          <p:cNvSpPr>
            <a:spLocks noGrp="1" noRot="1" noChangeAspect="1" noChangeArrowheads="1" noTextEdit="1"/>
          </p:cNvSpPr>
          <p:nvPr>
            <p:ph type="sldImg"/>
          </p:nvPr>
        </p:nvSpPr>
        <p:spPr bwMode="auto">
          <a:xfrm>
            <a:off x="711200" y="744538"/>
            <a:ext cx="5376863" cy="3722687"/>
          </a:xfrm>
          <a:noFill/>
          <a:ln>
            <a:solidFill>
              <a:srgbClr val="000000"/>
            </a:solidFill>
            <a:miter lim="800000"/>
            <a:headEnd/>
            <a:tailEnd/>
          </a:ln>
        </p:spPr>
      </p:sp>
      <p:sp>
        <p:nvSpPr>
          <p:cNvPr id="40964" name="Rectangle 3"/>
          <p:cNvSpPr>
            <a:spLocks noGrp="1" noChangeArrowheads="1"/>
          </p:cNvSpPr>
          <p:nvPr>
            <p:ph type="body" idx="1"/>
          </p:nvPr>
        </p:nvSpPr>
        <p:spPr bwMode="auto">
          <a:noFill/>
        </p:spPr>
        <p:txBody>
          <a:bodyPr/>
          <a:lstStyle/>
          <a:p>
            <a:r>
              <a:rPr lang="en-US" sz="2000" dirty="0" smtClean="0">
                <a:latin typeface="+mn-lt"/>
              </a:rPr>
              <a:t>2 Cisco Firewalls</a:t>
            </a:r>
          </a:p>
          <a:p>
            <a:pPr marL="342900" lvl="0" indent="-342900">
              <a:buFont typeface="Arial" pitchFamily="34" charset="0"/>
              <a:buChar char="•"/>
            </a:pPr>
            <a:r>
              <a:rPr lang="en-US" sz="2000" dirty="0" smtClean="0">
                <a:latin typeface="+mn-lt"/>
              </a:rPr>
              <a:t>Cisco ASA 5512X Security Plus Firewall </a:t>
            </a:r>
          </a:p>
          <a:p>
            <a:pPr marL="342900" lvl="0" indent="-342900">
              <a:buFont typeface="Arial" pitchFamily="34" charset="0"/>
              <a:buChar char="•"/>
            </a:pPr>
            <a:r>
              <a:rPr lang="en-US" sz="2000" dirty="0" smtClean="0">
                <a:latin typeface="+mn-lt"/>
              </a:rPr>
              <a:t>(MAN-FWF-01 &amp; 02)</a:t>
            </a:r>
          </a:p>
          <a:p>
            <a:endParaRPr lang="en-US" sz="2000" dirty="0" smtClean="0">
              <a:solidFill>
                <a:schemeClr val="accent5">
                  <a:lumMod val="50000"/>
                </a:schemeClr>
              </a:solidFill>
              <a:latin typeface="+mn-lt"/>
            </a:endParaRPr>
          </a:p>
          <a:p>
            <a:endParaRPr lang="en-US" dirty="0"/>
          </a:p>
        </p:txBody>
      </p:sp>
    </p:spTree>
    <p:extLst>
      <p:ext uri="{BB962C8B-B14F-4D97-AF65-F5344CB8AC3E}">
        <p14:creationId xmlns:p14="http://schemas.microsoft.com/office/powerpoint/2010/main" val="3247232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44"/>
            <a:ext cx="84201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defRPr/>
            </a:pPr>
            <a:fld id="{8CDACAC3-4DD8-4040-B83B-4B60615C1995}" type="datetime1">
              <a:rPr lang="en-US" smtClean="0"/>
              <a:pPr>
                <a:defRPr/>
              </a:pPr>
              <a:t>12/5/2017</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8A175672-8442-4DB6-8F0D-7F6613E548B6}"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4270A1DF-894D-4801-B765-8D36FCBBF0BB}" type="datetime1">
              <a:rPr lang="en-US" smtClean="0"/>
              <a:pPr>
                <a:defRPr/>
              </a:pPr>
              <a:t>12/5/2017</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0E90955F-15F5-48A6-8804-24F71693131E}"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80337" y="274657"/>
            <a:ext cx="2414588"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6584" y="274657"/>
            <a:ext cx="7078663"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C71EA830-E65C-4BC6-B5BB-8A2D4EA081A3}" type="datetime1">
              <a:rPr lang="en-US" smtClean="0"/>
              <a:pPr>
                <a:defRPr/>
              </a:pPr>
              <a:t>12/5/2017</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735CE28-4A72-4D52-873B-504D2EA27CD5}"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6607C5E7-1A03-4739-9BCF-9196986F034D}" type="datetime1">
              <a:rPr lang="en-US" smtClean="0"/>
              <a:pPr>
                <a:defRPr/>
              </a:pPr>
              <a:t>12/5/2017</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1BE66229-260E-4C40-AECC-F57490E446A5}"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19"/>
            <a:ext cx="84201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58ADE5AC-442B-4F43-A8B1-214DF49D066E}" type="datetime1">
              <a:rPr lang="en-US" smtClean="0"/>
              <a:pPr>
                <a:defRPr/>
              </a:pPr>
              <a:t>12/5/2017</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20ED9FAE-DFA3-4E68-BB4E-DFA214F8DBE5}"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6577" y="1600206"/>
            <a:ext cx="474662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448302" y="1600206"/>
            <a:ext cx="474662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defRPr/>
            </a:pPr>
            <a:fld id="{81C6CBB5-4BFF-46FA-926D-75888C4ECEC2}" type="datetime1">
              <a:rPr lang="en-US" smtClean="0"/>
              <a:pPr>
                <a:defRPr/>
              </a:pPr>
              <a:t>12/5/2017</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D57E3AD2-363B-4360-90C7-07451AAA5ACC}"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032112"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32112"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fld id="{3ED34475-B29A-42A8-9237-696F95E1E81F}" type="datetime1">
              <a:rPr lang="en-US" smtClean="0"/>
              <a:pPr>
                <a:defRPr/>
              </a:pPr>
              <a:t>12/5/2017</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F7052E54-731F-4137-934E-B1D3242751FA}"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fld id="{709F316E-9ECC-4E99-A3BA-7BDF8BA64379}" type="datetime1">
              <a:rPr lang="en-US" smtClean="0"/>
              <a:pPr>
                <a:defRPr/>
              </a:pPr>
              <a:t>12/5/2017</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0503821C-32A3-4797-8C88-67EDE3F4194E}"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D9486D60-9F51-4355-804C-E89C798856CB}" type="datetime1">
              <a:rPr lang="en-US" smtClean="0"/>
              <a:pPr>
                <a:defRPr/>
              </a:pPr>
              <a:t>12/5/2017</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F71A23A4-A108-457F-822A-F017FD65C0D4}"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872974" y="273069"/>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95300" y="1435103"/>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857EF34C-D9EA-431B-B167-FBBA43D4623B}" type="datetime1">
              <a:rPr lang="en-US" smtClean="0"/>
              <a:pPr>
                <a:defRPr/>
              </a:pPr>
              <a:t>12/5/2017</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2AAC0257-7C9B-4F24-AABB-59AC22518869}"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83CA99F5-1F29-40D8-B732-48646D2BB23C}" type="datetime1">
              <a:rPr lang="en-US" smtClean="0"/>
              <a:pPr>
                <a:defRPr/>
              </a:pPr>
              <a:t>12/5/2017</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C9141F07-3AA1-4708-9BCB-F7AD358DE280}"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95300" y="1600206"/>
            <a:ext cx="89154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95300" y="6356369"/>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E3863DC7-3B25-43D5-80A9-3EA2E596154B}" type="datetime1">
              <a:rPr lang="en-US" smtClean="0"/>
              <a:pPr>
                <a:defRPr/>
              </a:pPr>
              <a:t>12/5/2017</a:t>
            </a:fld>
            <a:endParaRPr lang="en-US"/>
          </a:p>
        </p:txBody>
      </p:sp>
      <p:sp>
        <p:nvSpPr>
          <p:cNvPr id="5" name="Footer Placeholder 4"/>
          <p:cNvSpPr>
            <a:spLocks noGrp="1"/>
          </p:cNvSpPr>
          <p:nvPr>
            <p:ph type="ftr" sz="quarter" idx="3"/>
          </p:nvPr>
        </p:nvSpPr>
        <p:spPr>
          <a:xfrm>
            <a:off x="3384550" y="6356369"/>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7099300" y="6356369"/>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6CEBFDBA-47D3-49EA-B89C-761BF52C9D46}"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07.xm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slide" Target="slide110.xml"/></Relationships>
</file>

<file path=ppt/slides/_rels/slide10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slide" Target="slide9.xml"/><Relationship Id="rId4" Type="http://schemas.openxmlformats.org/officeDocument/2006/relationships/slide" Target="slide6.xml"/></Relationships>
</file>

<file path=ppt/slides/_rels/slide10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2.xml"/><Relationship Id="rId1" Type="http://schemas.openxmlformats.org/officeDocument/2006/relationships/slideLayout" Target="../slideLayouts/slideLayout7.xml"/><Relationship Id="rId6" Type="http://schemas.openxmlformats.org/officeDocument/2006/relationships/slide" Target="slide9.xml"/><Relationship Id="rId5" Type="http://schemas.openxmlformats.org/officeDocument/2006/relationships/slide" Target="slide6.xml"/><Relationship Id="rId4" Type="http://schemas.openxmlformats.org/officeDocument/2006/relationships/image" Target="../media/image59.png"/></Relationships>
</file>

<file path=ppt/slides/_rels/slide10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3.xml"/><Relationship Id="rId1" Type="http://schemas.openxmlformats.org/officeDocument/2006/relationships/slideLayout" Target="../slideLayouts/slideLayout7.xml"/><Relationship Id="rId5" Type="http://schemas.openxmlformats.org/officeDocument/2006/relationships/slide" Target="slide9.xml"/><Relationship Id="rId4" Type="http://schemas.openxmlformats.org/officeDocument/2006/relationships/slide" Target="slide6.xml"/></Relationships>
</file>

<file path=ppt/slides/_rels/slide10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4.xml"/><Relationship Id="rId1" Type="http://schemas.openxmlformats.org/officeDocument/2006/relationships/slideLayout" Target="../slideLayouts/slideLayout7.xml"/><Relationship Id="rId5" Type="http://schemas.openxmlformats.org/officeDocument/2006/relationships/slide" Target="slide9.xml"/><Relationship Id="rId4" Type="http://schemas.openxmlformats.org/officeDocument/2006/relationships/slide" Target="slide6.xml"/></Relationships>
</file>

<file path=ppt/slides/_rels/slide10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5.xml"/><Relationship Id="rId1" Type="http://schemas.openxmlformats.org/officeDocument/2006/relationships/slideLayout" Target="../slideLayouts/slideLayout7.xml"/><Relationship Id="rId5" Type="http://schemas.openxmlformats.org/officeDocument/2006/relationships/slide" Target="slide9.xml"/><Relationship Id="rId4" Type="http://schemas.openxmlformats.org/officeDocument/2006/relationships/slide" Target="slide6.xml"/></Relationships>
</file>

<file path=ppt/slides/_rels/slide10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6.xml"/><Relationship Id="rId1" Type="http://schemas.openxmlformats.org/officeDocument/2006/relationships/slideLayout" Target="../slideLayouts/slideLayout7.xml"/><Relationship Id="rId5" Type="http://schemas.openxmlformats.org/officeDocument/2006/relationships/slide" Target="slide9.xml"/><Relationship Id="rId4" Type="http://schemas.openxmlformats.org/officeDocument/2006/relationships/slide" Target="slide6.xml"/></Relationships>
</file>

<file path=ppt/slides/_rels/slide106.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97.xml"/><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slide" Target="slide10.xml"/></Relationships>
</file>

<file path=ppt/slides/_rels/slide10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8.xml"/><Relationship Id="rId1" Type="http://schemas.openxmlformats.org/officeDocument/2006/relationships/slideLayout" Target="../slideLayouts/slideLayout7.xml"/><Relationship Id="rId5" Type="http://schemas.openxmlformats.org/officeDocument/2006/relationships/slide" Target="slide10.xml"/><Relationship Id="rId4" Type="http://schemas.openxmlformats.org/officeDocument/2006/relationships/slide" Target="slide6.xml"/></Relationships>
</file>

<file path=ppt/slides/_rels/slide109.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slide" Target="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99.xml"/><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slide" Target="slide10.xml"/></Relationships>
</file>

<file path=ppt/slides/_rels/slide11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0.xml"/><Relationship Id="rId1" Type="http://schemas.openxmlformats.org/officeDocument/2006/relationships/slideLayout" Target="../slideLayouts/slideLayout7.xml"/><Relationship Id="rId5" Type="http://schemas.openxmlformats.org/officeDocument/2006/relationships/slide" Target="slide10.xml"/><Relationship Id="rId4" Type="http://schemas.openxmlformats.org/officeDocument/2006/relationships/slide" Target="slide6.xml"/></Relationships>
</file>

<file path=ppt/slides/_rels/slide112.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slide" Target="slide6.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101.xml"/><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slide" Target="slide14.xml"/></Relationships>
</file>

<file path=ppt/slides/_rels/slide114.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6.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116.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103.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104.xm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slide" Target="slide18.xml"/></Relationships>
</file>

<file path=ppt/slides/_rels/slide119.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slide" Target="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105.xml"/><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slide" Target="slide19.xml"/></Relationships>
</file>

<file path=ppt/slides/_rels/slide12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6.xml"/><Relationship Id="rId1" Type="http://schemas.openxmlformats.org/officeDocument/2006/relationships/slideLayout" Target="../slideLayouts/slideLayout7.xml"/><Relationship Id="rId5" Type="http://schemas.openxmlformats.org/officeDocument/2006/relationships/slide" Target="slide19.xml"/><Relationship Id="rId4" Type="http://schemas.openxmlformats.org/officeDocument/2006/relationships/slide" Target="slide6.xml"/></Relationships>
</file>

<file path=ppt/slides/_rels/slide122.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6.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107.xml"/><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slide" Target="slide18.xml"/></Relationships>
</file>

<file path=ppt/slides/_rels/slide1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8.xml"/><Relationship Id="rId1" Type="http://schemas.openxmlformats.org/officeDocument/2006/relationships/slideLayout" Target="../slideLayouts/slideLayout7.xml"/><Relationship Id="rId5" Type="http://schemas.openxmlformats.org/officeDocument/2006/relationships/slide" Target="slide18.xml"/><Relationship Id="rId4" Type="http://schemas.openxmlformats.org/officeDocument/2006/relationships/slide" Target="slide6.xml"/></Relationships>
</file>

<file path=ppt/slides/_rels/slide125.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slide" Target="slide6.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109.xml"/><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slide" Target="slide18.xml"/></Relationships>
</file>

<file path=ppt/slides/_rels/slide127.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slide" Target="slide6.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110.xml"/><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slide" Target="slide21.xml"/></Relationships>
</file>

<file path=ppt/slides/_rels/slide129.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slide" Target="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111.xml"/><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slide" Target="slide21.xml"/></Relationships>
</file>

<file path=ppt/slides/_rels/slide13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2.xml"/><Relationship Id="rId1" Type="http://schemas.openxmlformats.org/officeDocument/2006/relationships/slideLayout" Target="../slideLayouts/slideLayout7.xml"/><Relationship Id="rId5" Type="http://schemas.openxmlformats.org/officeDocument/2006/relationships/slide" Target="slide21.xml"/><Relationship Id="rId4" Type="http://schemas.openxmlformats.org/officeDocument/2006/relationships/slide" Target="slide6.xml"/></Relationships>
</file>

<file path=ppt/slides/_rels/slide132.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slide" Target="slide6.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113.xml"/><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slide" Target="slide19.xml"/></Relationships>
</file>

<file path=ppt/slides/_rels/slide134.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114.xml"/><Relationship Id="rId1" Type="http://schemas.openxmlformats.org/officeDocument/2006/relationships/slideLayout" Target="../slideLayouts/slideLayout7.xml"/><Relationship Id="rId5" Type="http://schemas.openxmlformats.org/officeDocument/2006/relationships/slide" Target="slide19.xml"/><Relationship Id="rId4" Type="http://schemas.openxmlformats.org/officeDocument/2006/relationships/slide" Target="slide6.xml"/></Relationships>
</file>

<file path=ppt/slides/_rels/slide135.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115.xml"/><Relationship Id="rId1" Type="http://schemas.openxmlformats.org/officeDocument/2006/relationships/slideLayout" Target="../slideLayouts/slideLayout7.xml"/><Relationship Id="rId5" Type="http://schemas.openxmlformats.org/officeDocument/2006/relationships/slide" Target="slide19.xml"/><Relationship Id="rId4" Type="http://schemas.openxmlformats.org/officeDocument/2006/relationships/slide" Target="slide6.xml"/></Relationships>
</file>

<file path=ppt/slides/_rels/slide136.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116.xml"/><Relationship Id="rId1" Type="http://schemas.openxmlformats.org/officeDocument/2006/relationships/slideLayout" Target="../slideLayouts/slideLayout7.xml"/><Relationship Id="rId5" Type="http://schemas.openxmlformats.org/officeDocument/2006/relationships/slide" Target="slide19.xml"/><Relationship Id="rId4" Type="http://schemas.openxmlformats.org/officeDocument/2006/relationships/slide" Target="slide6.xml"/></Relationships>
</file>

<file path=ppt/slides/_rels/slide137.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117.xml"/><Relationship Id="rId1" Type="http://schemas.openxmlformats.org/officeDocument/2006/relationships/slideLayout" Target="../slideLayouts/slideLayout7.xml"/><Relationship Id="rId5" Type="http://schemas.openxmlformats.org/officeDocument/2006/relationships/slide" Target="slide19.xml"/><Relationship Id="rId4" Type="http://schemas.openxmlformats.org/officeDocument/2006/relationships/slide" Target="slide6.xml"/></Relationships>
</file>

<file path=ppt/slides/_rels/slide138.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 Target="slide113.xml"/><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slide" Target="slide118.xml"/><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slide" Target="slide126.xml"/><Relationship Id="rId4" Type="http://schemas.openxmlformats.org/officeDocument/2006/relationships/slide" Target="slide123.xml"/></Relationships>
</file>

<file path=ppt/slides/_rels/slide19.xml.rels><?xml version="1.0" encoding="UTF-8" standalone="yes"?>
<Relationships xmlns="http://schemas.openxmlformats.org/package/2006/relationships"><Relationship Id="rId3" Type="http://schemas.openxmlformats.org/officeDocument/2006/relationships/slide" Target="slide120.xm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slide" Target="slide13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 Target="slide128.xml"/><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slide" Target="slide13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9.jpg"/></Relationships>
</file>

<file path=ppt/slides/_rels/slide39.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41.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42.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3.jpg"/></Relationships>
</file>

<file path=ppt/slides/_rels/slide4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44.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5.jpg"/></Relationships>
</file>

<file path=ppt/slides/_rels/slide45.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6.jpg"/></Relationships>
</file>

<file path=ppt/slides/_rels/slide46.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7.jpg"/></Relationships>
</file>

<file path=ppt/slides/_rels/slide47.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48.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9.jpg"/></Relationships>
</file>

<file path=ppt/slides/_rels/slide49.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20.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51.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22.jpg"/></Relationships>
</file>

<file path=ppt/slides/_rels/slide52.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23.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 Target="slide63.xml"/><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slide" Target="slide6.xml"/></Relationships>
</file>

<file path=ppt/slides/_rels/slide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slide" Target="slide6.xml"/></Relationships>
</file>

<file path=ppt/slides/_rels/slide6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slide" Target="slide6.xml"/></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slide" Target="slide6.xml"/></Relationships>
</file>

<file path=ppt/slides/_rels/slide6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slide" Target="slide6.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slide" Target="slide6.xml"/></Relationships>
</file>

<file path=ppt/slides/_rels/slide7.xml.rels><?xml version="1.0" encoding="UTF-8" standalone="yes"?>
<Relationships xmlns="http://schemas.openxmlformats.org/package/2006/relationships"><Relationship Id="rId3" Type="http://schemas.openxmlformats.org/officeDocument/2006/relationships/slide" Target="slide77.xm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slide" Target="slide74.xml"/></Relationships>
</file>

<file path=ppt/slides/_rels/slide7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slide" Target="slide6.xml"/></Relationships>
</file>

<file path=ppt/slides/_rels/slide7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slide" Target="slide6.xml"/></Relationships>
</file>

<file path=ppt/slides/_rels/slide72.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slide" Target="slide7.xml"/></Relationships>
</file>

<file path=ppt/slides/_rels/slide7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1.xml"/><Relationship Id="rId1" Type="http://schemas.openxmlformats.org/officeDocument/2006/relationships/slideLayout" Target="../slideLayouts/slideLayout7.xml"/><Relationship Id="rId5" Type="http://schemas.openxmlformats.org/officeDocument/2006/relationships/slide" Target="slide7.xml"/><Relationship Id="rId4" Type="http://schemas.openxmlformats.org/officeDocument/2006/relationships/slide" Target="slide6.xml"/></Relationships>
</file>

<file path=ppt/slides/_rels/slide76.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slide" Target="slide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slide" Target="slide7.xml"/></Relationships>
</file>

<file path=ppt/slides/_rels/slide7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slide" Target="slide7.xml"/><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slide" Target="slide82.xml"/><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slide" Target="slide86.xml"/></Relationships>
</file>

<file path=ppt/slides/_rels/slide8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slide" Target="slide7.xml"/></Relationships>
</file>

<file path=ppt/slides/_rels/slide81.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slide" Target="slide8.xml"/></Relationships>
</file>

<file path=ppt/slides/_rels/slide8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slide" Target="slide8.xml"/><Relationship Id="rId4" Type="http://schemas.openxmlformats.org/officeDocument/2006/relationships/slide" Target="slide6.xml"/></Relationships>
</file>

<file path=ppt/slides/_rels/slide8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8.xml"/><Relationship Id="rId1" Type="http://schemas.openxmlformats.org/officeDocument/2006/relationships/slideLayout" Target="../slideLayouts/slideLayout7.xml"/><Relationship Id="rId5" Type="http://schemas.openxmlformats.org/officeDocument/2006/relationships/slide" Target="slide8.xml"/><Relationship Id="rId4" Type="http://schemas.openxmlformats.org/officeDocument/2006/relationships/slide" Target="slide6.xml"/></Relationships>
</file>

<file path=ppt/slides/_rels/slide85.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slide" Target="slide6.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79.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slide" Target="slide8.xml"/></Relationships>
</file>

<file path=ppt/slides/_rels/slide8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0.xml"/><Relationship Id="rId1" Type="http://schemas.openxmlformats.org/officeDocument/2006/relationships/slideLayout" Target="../slideLayouts/slideLayout7.xml"/><Relationship Id="rId5" Type="http://schemas.openxmlformats.org/officeDocument/2006/relationships/slide" Target="slide8.xml"/><Relationship Id="rId4" Type="http://schemas.openxmlformats.org/officeDocument/2006/relationships/slide" Target="slide6.xml"/></Relationships>
</file>

<file path=ppt/slides/_rels/slide8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1.xml"/><Relationship Id="rId1" Type="http://schemas.openxmlformats.org/officeDocument/2006/relationships/slideLayout" Target="../slideLayouts/slideLayout7.xml"/><Relationship Id="rId5" Type="http://schemas.openxmlformats.org/officeDocument/2006/relationships/slide" Target="slide8.xml"/><Relationship Id="rId4" Type="http://schemas.openxmlformats.org/officeDocument/2006/relationships/slide" Target="slide6.xml"/></Relationships>
</file>

<file path=ppt/slides/_rels/slide89.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slide" Target="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 Target="slide90.xml"/><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slide" Target="slide99.xml"/></Relationships>
</file>

<file path=ppt/slides/_rels/slide90.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slide" Target="slide9.xml"/></Relationships>
</file>

<file path=ppt/slides/_rels/slide9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slide" Target="slide9.xml"/><Relationship Id="rId4" Type="http://schemas.openxmlformats.org/officeDocument/2006/relationships/slide" Target="slide6.xml"/></Relationships>
</file>

<file path=ppt/slides/_rels/slide92.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slide" Target="slide9.xml"/><Relationship Id="rId5" Type="http://schemas.openxmlformats.org/officeDocument/2006/relationships/slide" Target="slide6.xml"/><Relationship Id="rId4" Type="http://schemas.openxmlformats.org/officeDocument/2006/relationships/image" Target="../media/image50.jpg"/></Relationships>
</file>

<file path=ppt/slides/_rels/slide9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5.xml"/><Relationship Id="rId1" Type="http://schemas.openxmlformats.org/officeDocument/2006/relationships/slideLayout" Target="../slideLayouts/slideLayout7.xml"/><Relationship Id="rId5" Type="http://schemas.openxmlformats.org/officeDocument/2006/relationships/slide" Target="slide9.xml"/><Relationship Id="rId4" Type="http://schemas.openxmlformats.org/officeDocument/2006/relationships/slide" Target="slide6.xml"/></Relationships>
</file>

<file path=ppt/slides/_rels/slide9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slide" Target="slide9.xml"/><Relationship Id="rId4" Type="http://schemas.openxmlformats.org/officeDocument/2006/relationships/slide" Target="slide6.xml"/></Relationships>
</file>

<file path=ppt/slides/_rels/slide9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7.xml"/><Relationship Id="rId1" Type="http://schemas.openxmlformats.org/officeDocument/2006/relationships/slideLayout" Target="../slideLayouts/slideLayout7.xml"/><Relationship Id="rId6" Type="http://schemas.openxmlformats.org/officeDocument/2006/relationships/slide" Target="slide9.xml"/><Relationship Id="rId5" Type="http://schemas.openxmlformats.org/officeDocument/2006/relationships/slide" Target="slide6.xml"/><Relationship Id="rId4" Type="http://schemas.openxmlformats.org/officeDocument/2006/relationships/image" Target="../media/image54.jpg"/></Relationships>
</file>

<file path=ppt/slides/_rels/slide9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8.xml"/><Relationship Id="rId1" Type="http://schemas.openxmlformats.org/officeDocument/2006/relationships/slideLayout" Target="../slideLayouts/slideLayout7.xml"/><Relationship Id="rId5" Type="http://schemas.openxmlformats.org/officeDocument/2006/relationships/slide" Target="slide9.xml"/><Relationship Id="rId4" Type="http://schemas.openxmlformats.org/officeDocument/2006/relationships/slide" Target="slide6.xml"/></Relationships>
</file>

<file path=ppt/slides/_rels/slide97.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slide" Target="slide9.xml"/></Relationships>
</file>

<file path=ppt/slides/_rels/slide98.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6.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90.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slide" Target="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0" y="0"/>
            <a:ext cx="9906000" cy="6858000"/>
            <a:chOff x="0" y="0"/>
            <a:chExt cx="9906000" cy="6858000"/>
          </a:xfrm>
        </p:grpSpPr>
        <p:sp>
          <p:nvSpPr>
            <p:cNvPr id="32"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dirty="0">
                <a:solidFill>
                  <a:schemeClr val="bg1"/>
                </a:solidFill>
                <a:latin typeface="Calibri" pitchFamily="34" charset="0"/>
              </a:endParaRPr>
            </a:p>
          </p:txBody>
        </p:sp>
        <p:sp>
          <p:nvSpPr>
            <p:cNvPr id="33"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dirty="0">
                <a:latin typeface="Calibri" pitchFamily="34" charset="0"/>
              </a:endParaRPr>
            </a:p>
          </p:txBody>
        </p:sp>
        <p:sp>
          <p:nvSpPr>
            <p:cNvPr id="35"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dirty="0"/>
            </a:p>
          </p:txBody>
        </p:sp>
        <p:sp>
          <p:nvSpPr>
            <p:cNvPr id="36"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37" name="Rectangle 8"/>
            <p:cNvSpPr>
              <a:spLocks noChangeArrowheads="1"/>
            </p:cNvSpPr>
            <p:nvPr/>
          </p:nvSpPr>
          <p:spPr bwMode="auto">
            <a:xfrm>
              <a:off x="0" y="0"/>
              <a:ext cx="9906000" cy="3276600"/>
            </a:xfrm>
            <a:prstGeom prst="rect">
              <a:avLst/>
            </a:prstGeom>
            <a:solidFill>
              <a:schemeClr val="tx2">
                <a:lumMod val="75000"/>
              </a:schemeClr>
            </a:solidFill>
            <a:ln w="9525">
              <a:noFill/>
              <a:miter lim="800000"/>
              <a:headEnd/>
              <a:tailEnd/>
            </a:ln>
          </p:spPr>
          <p:txBody>
            <a:bodyPr wrap="none" anchor="ctr"/>
            <a:lstStyle/>
            <a:p>
              <a:endParaRPr lang="en-US" sz="1800" dirty="0">
                <a:latin typeface="Calibri" pitchFamily="34" charset="0"/>
              </a:endParaRPr>
            </a:p>
          </p:txBody>
        </p:sp>
        <p:sp>
          <p:nvSpPr>
            <p:cNvPr id="38" name="Rectangle 9"/>
            <p:cNvSpPr>
              <a:spLocks noChangeArrowheads="1"/>
            </p:cNvSpPr>
            <p:nvPr/>
          </p:nvSpPr>
          <p:spPr bwMode="auto">
            <a:xfrm>
              <a:off x="0" y="3276600"/>
              <a:ext cx="9906000" cy="152400"/>
            </a:xfrm>
            <a:prstGeom prst="rect">
              <a:avLst/>
            </a:prstGeom>
            <a:solidFill>
              <a:srgbClr val="00B0F0"/>
            </a:solidFill>
            <a:ln w="9525">
              <a:noFill/>
              <a:miter lim="800000"/>
              <a:headEnd/>
              <a:tailEnd/>
            </a:ln>
          </p:spPr>
          <p:txBody>
            <a:bodyPr wrap="none" anchor="ctr"/>
            <a:lstStyle/>
            <a:p>
              <a:endParaRPr lang="en-US" sz="1800" dirty="0">
                <a:latin typeface="Calibri" pitchFamily="34" charset="0"/>
              </a:endParaRPr>
            </a:p>
          </p:txBody>
        </p:sp>
        <p:grpSp>
          <p:nvGrpSpPr>
            <p:cNvPr id="39" name="Group 27"/>
            <p:cNvGrpSpPr/>
            <p:nvPr/>
          </p:nvGrpSpPr>
          <p:grpSpPr>
            <a:xfrm>
              <a:off x="457200" y="130314"/>
              <a:ext cx="9296400" cy="707886"/>
              <a:chOff x="609600" y="0"/>
              <a:chExt cx="9296400" cy="707886"/>
            </a:xfrm>
          </p:grpSpPr>
          <p:sp>
            <p:nvSpPr>
              <p:cNvPr id="42" name="Rounded Rectangle 41"/>
              <p:cNvSpPr/>
              <p:nvPr/>
            </p:nvSpPr>
            <p:spPr>
              <a:xfrm>
                <a:off x="3810000" y="76200"/>
                <a:ext cx="5867400" cy="533400"/>
              </a:xfrm>
              <a:prstGeom prst="roundRect">
                <a:avLst/>
              </a:prstGeom>
              <a:solidFill>
                <a:schemeClr val="tx2">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3" name="TextBox 42"/>
              <p:cNvSpPr txBox="1"/>
              <p:nvPr/>
            </p:nvSpPr>
            <p:spPr>
              <a:xfrm>
                <a:off x="990600" y="0"/>
                <a:ext cx="2895600" cy="707886"/>
              </a:xfrm>
              <a:prstGeom prst="rect">
                <a:avLst/>
              </a:prstGeom>
              <a:noFill/>
            </p:spPr>
            <p:txBody>
              <a:bodyPr wrap="square" rtlCol="0">
                <a:spAutoFit/>
              </a:bodyPr>
              <a:lstStyle/>
              <a:p>
                <a:pPr algn="ctr"/>
                <a:r>
                  <a:rPr lang="en-US" sz="4000" dirty="0" smtClean="0">
                    <a:solidFill>
                      <a:schemeClr val="accent5">
                        <a:lumMod val="20000"/>
                        <a:lumOff val="80000"/>
                      </a:schemeClr>
                    </a:solidFill>
                    <a:latin typeface="Swis721 BlkOul BT" pitchFamily="82" charset="0"/>
                  </a:rPr>
                  <a:t>PH-ATM</a:t>
                </a:r>
                <a:endParaRPr lang="en-US" sz="4000" dirty="0">
                  <a:solidFill>
                    <a:schemeClr val="accent5">
                      <a:lumMod val="20000"/>
                      <a:lumOff val="80000"/>
                    </a:schemeClr>
                  </a:solidFill>
                  <a:latin typeface="Swis721 BlkOul BT" pitchFamily="82" charset="0"/>
                </a:endParaRPr>
              </a:p>
            </p:txBody>
          </p:sp>
          <p:grpSp>
            <p:nvGrpSpPr>
              <p:cNvPr id="44" name="Group 9"/>
              <p:cNvGrpSpPr/>
              <p:nvPr/>
            </p:nvGrpSpPr>
            <p:grpSpPr>
              <a:xfrm>
                <a:off x="609600" y="76200"/>
                <a:ext cx="533400" cy="533400"/>
                <a:chOff x="609600" y="10886"/>
                <a:chExt cx="533400" cy="457200"/>
              </a:xfrm>
            </p:grpSpPr>
            <p:sp>
              <p:nvSpPr>
                <p:cNvPr id="47" name="Rectangle 4"/>
                <p:cNvSpPr/>
                <p:nvPr/>
              </p:nvSpPr>
              <p:spPr>
                <a:xfrm>
                  <a:off x="609600" y="10886"/>
                  <a:ext cx="228600" cy="4572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p:cNvSpPr/>
                <p:nvPr/>
              </p:nvSpPr>
              <p:spPr>
                <a:xfrm>
                  <a:off x="838200" y="10886"/>
                  <a:ext cx="152400" cy="457200"/>
                </a:xfrm>
                <a:prstGeom prst="rect">
                  <a:avLst/>
                </a:prstGeom>
                <a:solidFill>
                  <a:schemeClr val="accent1">
                    <a:lumMod val="40000"/>
                    <a:lumOff val="60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990600" y="10886"/>
                  <a:ext cx="152400" cy="457200"/>
                </a:xfrm>
                <a:prstGeom prst="rect">
                  <a:avLst/>
                </a:prstGeom>
                <a:solidFill>
                  <a:schemeClr val="accent1">
                    <a:lumMod val="40000"/>
                    <a:lumOff val="60000"/>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5" name="TextBox 44"/>
              <p:cNvSpPr txBox="1"/>
              <p:nvPr/>
            </p:nvSpPr>
            <p:spPr>
              <a:xfrm>
                <a:off x="4191000" y="76200"/>
                <a:ext cx="5715000" cy="369332"/>
              </a:xfrm>
              <a:prstGeom prst="rect">
                <a:avLst/>
              </a:prstGeom>
              <a:noFill/>
            </p:spPr>
            <p:txBody>
              <a:bodyPr wrap="square" rtlCol="0">
                <a:spAutoFit/>
              </a:bodyPr>
              <a:lstStyle/>
              <a:p>
                <a:pPr algn="ctr"/>
                <a:r>
                  <a:rPr lang="en-US" sz="1800" b="1" dirty="0" smtClean="0">
                    <a:solidFill>
                      <a:schemeClr val="accent5">
                        <a:lumMod val="50000"/>
                      </a:schemeClr>
                    </a:solidFill>
                    <a:latin typeface="Corbel" pitchFamily="34" charset="0"/>
                  </a:rPr>
                  <a:t>CIVIL AVIATION AUTHORITY OF THE PHILIPPINES</a:t>
                </a:r>
                <a:endParaRPr lang="en-US" sz="1800" b="1" dirty="0">
                  <a:solidFill>
                    <a:schemeClr val="accent5">
                      <a:lumMod val="50000"/>
                    </a:schemeClr>
                  </a:solidFill>
                  <a:latin typeface="Corbel" pitchFamily="34" charset="0"/>
                </a:endParaRPr>
              </a:p>
            </p:txBody>
          </p:sp>
          <p:sp>
            <p:nvSpPr>
              <p:cNvPr id="46" name="TextBox 45"/>
              <p:cNvSpPr txBox="1"/>
              <p:nvPr/>
            </p:nvSpPr>
            <p:spPr>
              <a:xfrm>
                <a:off x="4419600" y="332601"/>
                <a:ext cx="5486400" cy="276999"/>
              </a:xfrm>
              <a:prstGeom prst="rect">
                <a:avLst/>
              </a:prstGeom>
              <a:noFill/>
            </p:spPr>
            <p:txBody>
              <a:bodyPr wrap="square" rtlCol="0">
                <a:spAutoFit/>
              </a:bodyPr>
              <a:lstStyle/>
              <a:p>
                <a:pPr algn="ctr"/>
                <a:r>
                  <a:rPr lang="en-US" sz="1200" b="1" dirty="0" smtClean="0">
                    <a:solidFill>
                      <a:schemeClr val="accent5">
                        <a:lumMod val="50000"/>
                      </a:schemeClr>
                    </a:solidFill>
                    <a:latin typeface="Corbel" pitchFamily="34" charset="0"/>
                  </a:rPr>
                  <a:t>AIR NAVIGATION SERVICE</a:t>
                </a:r>
                <a:endParaRPr lang="en-US" sz="1200" b="1" dirty="0">
                  <a:solidFill>
                    <a:schemeClr val="accent5">
                      <a:lumMod val="50000"/>
                    </a:schemeClr>
                  </a:solidFill>
                  <a:latin typeface="Corbel" pitchFamily="34" charset="0"/>
                </a:endParaRPr>
              </a:p>
            </p:txBody>
          </p:sp>
        </p:grpSp>
        <p:sp>
          <p:nvSpPr>
            <p:cNvPr id="40"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dirty="0">
                <a:latin typeface="Calibri" pitchFamily="34" charset="0"/>
              </a:endParaRPr>
            </a:p>
          </p:txBody>
        </p:sp>
        <p:pic>
          <p:nvPicPr>
            <p:cNvPr id="41" name="Picture 16"/>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733800" y="228600"/>
              <a:ext cx="584199" cy="457200"/>
            </a:xfrm>
            <a:prstGeom prst="rect">
              <a:avLst/>
            </a:prstGeom>
            <a:noFill/>
            <a:ln w="9525">
              <a:noFill/>
              <a:miter lim="800000"/>
              <a:headEnd/>
              <a:tailEnd/>
            </a:ln>
          </p:spPr>
        </p:pic>
      </p:grpSp>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dirty="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dirty="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dirty="0"/>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31" name="TextBox 30"/>
          <p:cNvSpPr txBox="1"/>
          <p:nvPr/>
        </p:nvSpPr>
        <p:spPr>
          <a:xfrm>
            <a:off x="1371600" y="1600200"/>
            <a:ext cx="7239000" cy="1323439"/>
          </a:xfrm>
          <a:prstGeom prst="rect">
            <a:avLst/>
          </a:prstGeom>
          <a:noFill/>
        </p:spPr>
        <p:txBody>
          <a:bodyPr wrap="square" rtlCol="0">
            <a:spAutoFit/>
          </a:bodyPr>
          <a:lstStyle/>
          <a:p>
            <a:pPr algn="ctr"/>
            <a:r>
              <a:rPr lang="en-US" sz="4000" dirty="0" smtClean="0">
                <a:solidFill>
                  <a:schemeClr val="accent5">
                    <a:lumMod val="40000"/>
                    <a:lumOff val="60000"/>
                  </a:schemeClr>
                </a:solidFill>
                <a:latin typeface="Corbel" pitchFamily="34" charset="0"/>
              </a:rPr>
              <a:t>Module 02</a:t>
            </a:r>
          </a:p>
          <a:p>
            <a:pPr algn="ctr"/>
            <a:r>
              <a:rPr lang="en-US" sz="4000" dirty="0" smtClean="0">
                <a:solidFill>
                  <a:schemeClr val="accent5">
                    <a:lumMod val="40000"/>
                    <a:lumOff val="60000"/>
                  </a:schemeClr>
                </a:solidFill>
                <a:latin typeface="Corbel" pitchFamily="34" charset="0"/>
              </a:rPr>
              <a:t>AISS Hardware Components</a:t>
            </a:r>
            <a:endParaRPr lang="en-US" sz="4000" dirty="0">
              <a:solidFill>
                <a:schemeClr val="accent5">
                  <a:lumMod val="40000"/>
                  <a:lumOff val="60000"/>
                </a:schemeClr>
              </a:solidFill>
              <a:latin typeface="Corbel" pitchFamily="34" charset="0"/>
            </a:endParaRPr>
          </a:p>
        </p:txBody>
      </p:sp>
      <p:sp>
        <p:nvSpPr>
          <p:cNvPr id="34" name="Rectangle 33"/>
          <p:cNvSpPr/>
          <p:nvPr/>
        </p:nvSpPr>
        <p:spPr>
          <a:xfrm>
            <a:off x="228600" y="3321546"/>
            <a:ext cx="7924800" cy="2369880"/>
          </a:xfrm>
          <a:prstGeom prst="rect">
            <a:avLst/>
          </a:prstGeom>
          <a:effectLst>
            <a:outerShdw dist="63500" sx="1000" sy="1000" algn="ctr" rotWithShape="0">
              <a:srgbClr val="000000"/>
            </a:outerShdw>
          </a:effectLst>
        </p:spPr>
        <p:txBody>
          <a:bodyPr wrap="square">
            <a:spAutoFit/>
          </a:bodyPr>
          <a:lstStyle/>
          <a:p>
            <a:endParaRPr lang="en-US" sz="1200" dirty="0" smtClean="0">
              <a:solidFill>
                <a:schemeClr val="tx1">
                  <a:lumMod val="65000"/>
                  <a:lumOff val="35000"/>
                </a:schemeClr>
              </a:solidFill>
              <a:latin typeface="+mj-lt"/>
              <a:ea typeface="Verdana" pitchFamily="34" charset="0"/>
              <a:cs typeface="Verdana" pitchFamily="34" charset="0"/>
            </a:endParaRPr>
          </a:p>
          <a:p>
            <a:r>
              <a:rPr lang="en-US" sz="4000" dirty="0" smtClean="0">
                <a:solidFill>
                  <a:schemeClr val="tx1">
                    <a:lumMod val="65000"/>
                    <a:lumOff val="35000"/>
                  </a:schemeClr>
                </a:solidFill>
                <a:latin typeface="+mj-lt"/>
                <a:ea typeface="Verdana" pitchFamily="34" charset="0"/>
                <a:cs typeface="Verdana" pitchFamily="34" charset="0"/>
              </a:rPr>
              <a:t>Objective:</a:t>
            </a:r>
          </a:p>
          <a:p>
            <a:pPr marL="1371600" lvl="5"/>
            <a:endParaRPr lang="en-US" dirty="0" smtClean="0">
              <a:solidFill>
                <a:schemeClr val="accent5">
                  <a:lumMod val="50000"/>
                </a:schemeClr>
              </a:solidFill>
              <a:effectLst>
                <a:innerShdw blurRad="63500" dist="50800" dir="5880000">
                  <a:prstClr val="black">
                    <a:alpha val="50000"/>
                  </a:prstClr>
                </a:innerShdw>
              </a:effectLst>
              <a:latin typeface="+mj-lt"/>
              <a:ea typeface="Verdana" pitchFamily="34" charset="0"/>
              <a:cs typeface="Verdana" pitchFamily="34" charset="0"/>
            </a:endParaRPr>
          </a:p>
          <a:p>
            <a:pPr marL="1655659" lvl="5" indent="-342900">
              <a:buFont typeface="Wingdings" pitchFamily="2" charset="2"/>
              <a:buChar char="§"/>
            </a:pPr>
            <a:r>
              <a:rPr lang="en-US" dirty="0" smtClean="0">
                <a:solidFill>
                  <a:schemeClr val="accent5">
                    <a:lumMod val="50000"/>
                  </a:schemeClr>
                </a:solidFill>
                <a:latin typeface="+mj-lt"/>
              </a:rPr>
              <a:t>Identify the PHATM AISS Hardware Components</a:t>
            </a:r>
            <a:r>
              <a:rPr lang="en-US" dirty="0" smtClean="0">
                <a:solidFill>
                  <a:schemeClr val="accent5">
                    <a:lumMod val="50000"/>
                  </a:schemeClr>
                </a:solidFill>
                <a:effectLst>
                  <a:innerShdw blurRad="63500" dist="50800" dir="5880000">
                    <a:prstClr val="black">
                      <a:alpha val="50000"/>
                    </a:prstClr>
                  </a:innerShdw>
                </a:effectLst>
                <a:latin typeface="+mj-lt"/>
              </a:rPr>
              <a:t> </a:t>
            </a:r>
            <a:r>
              <a:rPr lang="en-US" dirty="0" smtClean="0">
                <a:solidFill>
                  <a:schemeClr val="accent5">
                    <a:lumMod val="50000"/>
                  </a:schemeClr>
                </a:solidFill>
                <a:latin typeface="+mj-lt"/>
              </a:rPr>
              <a:t>Using the GSSDD, HCMD, SIF, and Solution Description</a:t>
            </a:r>
            <a:r>
              <a:rPr lang="en-US" dirty="0">
                <a:solidFill>
                  <a:schemeClr val="accent5">
                    <a:lumMod val="50000"/>
                  </a:schemeClr>
                </a:solidFill>
                <a:latin typeface="+mj-lt"/>
              </a:rPr>
              <a:t> </a:t>
            </a:r>
            <a:r>
              <a:rPr lang="en-US" dirty="0" smtClean="0">
                <a:solidFill>
                  <a:schemeClr val="accent5">
                    <a:lumMod val="50000"/>
                  </a:schemeClr>
                </a:solidFill>
                <a:latin typeface="+mj-lt"/>
              </a:rPr>
              <a:t>Documents.</a:t>
            </a:r>
            <a:r>
              <a:rPr lang="en-US" dirty="0" smtClean="0">
                <a:solidFill>
                  <a:schemeClr val="accent5">
                    <a:lumMod val="50000"/>
                  </a:schemeClr>
                </a:solidFill>
                <a:latin typeface="+mj-lt"/>
                <a:ea typeface="Verdana" pitchFamily="34" charset="0"/>
                <a:cs typeface="Verdana" pitchFamily="34" charset="0"/>
              </a:rPr>
              <a:t>	</a:t>
            </a:r>
          </a:p>
        </p:txBody>
      </p:sp>
    </p:spTree>
    <p:extLst>
      <p:ext uri="{BB962C8B-B14F-4D97-AF65-F5344CB8AC3E}">
        <p14:creationId xmlns:p14="http://schemas.microsoft.com/office/powerpoint/2010/main" val="2933886880"/>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Central Site – Manila ATMC</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Hardware Configuration Management Document</a:t>
            </a:r>
            <a:endParaRPr lang="en-US" dirty="0">
              <a:latin typeface="Corbel" pitchFamily="34" charset="0"/>
            </a:endParaRPr>
          </a:p>
        </p:txBody>
      </p:sp>
      <p:sp>
        <p:nvSpPr>
          <p:cNvPr id="16" name="TextBox 15"/>
          <p:cNvSpPr txBox="1"/>
          <p:nvPr/>
        </p:nvSpPr>
        <p:spPr>
          <a:xfrm>
            <a:off x="304802" y="1295407"/>
            <a:ext cx="9296400" cy="3600986"/>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r>
              <a:rPr lang="en-US" sz="2800" b="1" dirty="0" smtClean="0">
                <a:solidFill>
                  <a:schemeClr val="accent5">
                    <a:lumMod val="50000"/>
                  </a:schemeClr>
                </a:solidFill>
                <a:latin typeface="+mj-lt"/>
              </a:rPr>
              <a:t>AISS Rack</a:t>
            </a:r>
          </a:p>
          <a:p>
            <a:r>
              <a:rPr lang="en-US" dirty="0">
                <a:solidFill>
                  <a:schemeClr val="accent5">
                    <a:lumMod val="50000"/>
                  </a:schemeClr>
                </a:solidFill>
                <a:latin typeface="+mj-lt"/>
              </a:rPr>
              <a:t>	</a:t>
            </a:r>
            <a:r>
              <a:rPr lang="en-US" dirty="0" smtClean="0">
                <a:solidFill>
                  <a:schemeClr val="accent5">
                    <a:lumMod val="50000"/>
                  </a:schemeClr>
                </a:solidFill>
                <a:latin typeface="+mj-lt"/>
              </a:rPr>
              <a:t>	Network Appliance:</a:t>
            </a:r>
          </a:p>
          <a:p>
            <a:r>
              <a:rPr lang="en-US" sz="2000" dirty="0" smtClean="0">
                <a:latin typeface="+mn-lt"/>
              </a:rPr>
              <a:t>			2 Cisco Switches</a:t>
            </a:r>
          </a:p>
          <a:p>
            <a:pPr marL="3543300" lvl="7" indent="-342900">
              <a:buFont typeface="Arial" pitchFamily="34" charset="0"/>
              <a:buChar char="•"/>
            </a:pPr>
            <a:r>
              <a:rPr lang="en-US" sz="2000" dirty="0" smtClean="0">
                <a:latin typeface="+mn-lt"/>
                <a:hlinkClick r:id="rId3" action="ppaction://hlinksldjump"/>
              </a:rPr>
              <a:t>Cisco </a:t>
            </a:r>
            <a:r>
              <a:rPr lang="en-US" sz="2000" dirty="0">
                <a:latin typeface="+mn-lt"/>
                <a:hlinkClick r:id="rId3" action="ppaction://hlinksldjump"/>
              </a:rPr>
              <a:t>Catalyst WS-C2960G-48TC-L </a:t>
            </a:r>
            <a:r>
              <a:rPr lang="en-US" sz="2000" dirty="0" smtClean="0">
                <a:latin typeface="+mn-lt"/>
                <a:hlinkClick r:id="rId3" action="ppaction://hlinksldjump"/>
              </a:rPr>
              <a:t>Switch</a:t>
            </a:r>
            <a:endParaRPr lang="en-US" sz="2000" dirty="0" smtClean="0">
              <a:latin typeface="+mn-lt"/>
            </a:endParaRPr>
          </a:p>
          <a:p>
            <a:pPr marL="3543300" lvl="7" indent="-342900">
              <a:buFont typeface="Arial" pitchFamily="34" charset="0"/>
              <a:buChar char="•"/>
            </a:pPr>
            <a:r>
              <a:rPr lang="en-US" sz="2000" dirty="0" smtClean="0">
                <a:latin typeface="+mn-lt"/>
              </a:rPr>
              <a:t>(MAN-SWI-01 </a:t>
            </a:r>
            <a:r>
              <a:rPr lang="en-US" sz="2000" dirty="0">
                <a:latin typeface="+mn-lt"/>
              </a:rPr>
              <a:t>&amp; 02)</a:t>
            </a:r>
          </a:p>
          <a:p>
            <a:r>
              <a:rPr lang="en-US" sz="2000" dirty="0" smtClean="0">
                <a:latin typeface="+mn-lt"/>
              </a:rPr>
              <a:t>			2 Cisco Firewalls</a:t>
            </a:r>
          </a:p>
          <a:p>
            <a:pPr marL="3543300" lvl="7" indent="-342900">
              <a:buFont typeface="Arial" pitchFamily="34" charset="0"/>
              <a:buChar char="•"/>
            </a:pPr>
            <a:r>
              <a:rPr lang="en-US" sz="2000" dirty="0" smtClean="0">
                <a:latin typeface="+mn-lt"/>
                <a:hlinkClick r:id="rId4" action="ppaction://hlinksldjump"/>
              </a:rPr>
              <a:t>Cisco </a:t>
            </a:r>
            <a:r>
              <a:rPr lang="en-US" sz="2000" dirty="0">
                <a:latin typeface="+mn-lt"/>
                <a:hlinkClick r:id="rId4" action="ppaction://hlinksldjump"/>
              </a:rPr>
              <a:t>ASA </a:t>
            </a:r>
            <a:r>
              <a:rPr lang="en-US" sz="2000" dirty="0" smtClean="0">
                <a:latin typeface="+mn-lt"/>
                <a:hlinkClick r:id="rId4" action="ppaction://hlinksldjump"/>
              </a:rPr>
              <a:t>5512X </a:t>
            </a:r>
            <a:r>
              <a:rPr lang="en-US" sz="2000" dirty="0">
                <a:latin typeface="+mn-lt"/>
                <a:hlinkClick r:id="rId4" action="ppaction://hlinksldjump"/>
              </a:rPr>
              <a:t>Security Plus Firewall </a:t>
            </a:r>
            <a:endParaRPr lang="en-US" sz="2000" dirty="0" smtClean="0">
              <a:latin typeface="+mn-lt"/>
            </a:endParaRPr>
          </a:p>
          <a:p>
            <a:pPr marL="3543300" lvl="7" indent="-342900">
              <a:buFont typeface="Arial" pitchFamily="34" charset="0"/>
              <a:buChar char="•"/>
            </a:pPr>
            <a:r>
              <a:rPr lang="en-US" sz="2000" dirty="0" smtClean="0">
                <a:latin typeface="+mn-lt"/>
              </a:rPr>
              <a:t>(</a:t>
            </a:r>
            <a:r>
              <a:rPr lang="en-US" sz="2000" dirty="0">
                <a:latin typeface="+mn-lt"/>
              </a:rPr>
              <a:t>MAN-FWF-01 &amp; 02)</a:t>
            </a:r>
          </a:p>
          <a:p>
            <a:endParaRPr lang="en-US" sz="2000" dirty="0" smtClean="0">
              <a:solidFill>
                <a:schemeClr val="accent5">
                  <a:lumMod val="50000"/>
                </a:schemeClr>
              </a:solidFill>
              <a:latin typeface="+mn-lt"/>
            </a:endParaRPr>
          </a:p>
          <a:p>
            <a:endParaRPr lang="en-US" dirty="0" smtClean="0">
              <a:solidFill>
                <a:schemeClr val="accent5">
                  <a:lumMod val="50000"/>
                </a:schemeClr>
              </a:solidFill>
              <a:latin typeface="+mj-lt"/>
            </a:endParaRPr>
          </a:p>
        </p:txBody>
      </p:sp>
    </p:spTree>
    <p:extLst>
      <p:ext uri="{BB962C8B-B14F-4D97-AF65-F5344CB8AC3E}">
        <p14:creationId xmlns:p14="http://schemas.microsoft.com/office/powerpoint/2010/main" val="314285083"/>
      </p:ext>
    </p:ext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HP 0x2x8 KVM Switch</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527121"/>
            <a:ext cx="9451239" cy="3654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a:hlinkClick r:id="rId4"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5" action="ppaction://hlinksldjump"/>
              </a:rPr>
              <a:t>Back To AISS Rack</a:t>
            </a:r>
            <a:endParaRPr lang="en-US" sz="1200" dirty="0">
              <a:latin typeface="+mn-lt"/>
            </a:endParaRPr>
          </a:p>
        </p:txBody>
      </p:sp>
    </p:spTree>
    <p:extLst>
      <p:ext uri="{BB962C8B-B14F-4D97-AF65-F5344CB8AC3E}">
        <p14:creationId xmlns:p14="http://schemas.microsoft.com/office/powerpoint/2010/main" val="1466636845"/>
      </p:ext>
    </p:extLst>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HP 0x2x8 KVM Switch</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749" y="1905000"/>
            <a:ext cx="4561846" cy="3397119"/>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5400" y="1895475"/>
            <a:ext cx="4540276" cy="1304925"/>
          </a:xfrm>
          <a:prstGeom prst="rect">
            <a:avLst/>
          </a:prstGeom>
        </p:spPr>
      </p:pic>
      <p:sp>
        <p:nvSpPr>
          <p:cNvPr id="19" name="TextBox 18">
            <a:hlinkClick r:id="rId5"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6" action="ppaction://hlinksldjump"/>
              </a:rPr>
              <a:t>Back To AISS Rack</a:t>
            </a:r>
            <a:endParaRPr lang="en-US" sz="1200" dirty="0">
              <a:latin typeface="+mn-lt"/>
            </a:endParaRPr>
          </a:p>
        </p:txBody>
      </p:sp>
    </p:spTree>
    <p:extLst>
      <p:ext uri="{BB962C8B-B14F-4D97-AF65-F5344CB8AC3E}">
        <p14:creationId xmlns:p14="http://schemas.microsoft.com/office/powerpoint/2010/main" val="1903736676"/>
      </p:ext>
    </p:extLst>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HP 0x2x8 KVM Switch</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pic>
        <p:nvPicPr>
          <p:cNvPr id="15" name="Picture 14"/>
          <p:cNvPicPr>
            <a:picLocks noChangeAspect="1"/>
          </p:cNvPicPr>
          <p:nvPr/>
        </p:nvPicPr>
        <p:blipFill>
          <a:blip r:embed="rId3"/>
          <a:stretch>
            <a:fillRect/>
          </a:stretch>
        </p:blipFill>
        <p:spPr>
          <a:xfrm>
            <a:off x="167265" y="2079880"/>
            <a:ext cx="9571469" cy="3101720"/>
          </a:xfrm>
          <a:prstGeom prst="rect">
            <a:avLst/>
          </a:prstGeom>
        </p:spPr>
      </p:pic>
      <p:sp>
        <p:nvSpPr>
          <p:cNvPr id="17" name="TextBox 16">
            <a:hlinkClick r:id="rId4"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5" action="ppaction://hlinksldjump"/>
              </a:rPr>
              <a:t>Back To AISS Rack</a:t>
            </a:r>
            <a:endParaRPr lang="en-US" sz="1200" dirty="0">
              <a:latin typeface="+mn-lt"/>
            </a:endParaRPr>
          </a:p>
        </p:txBody>
      </p:sp>
    </p:spTree>
    <p:extLst>
      <p:ext uri="{BB962C8B-B14F-4D97-AF65-F5344CB8AC3E}">
        <p14:creationId xmlns:p14="http://schemas.microsoft.com/office/powerpoint/2010/main" val="715551915"/>
      </p:ext>
    </p:extLst>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HP 0x2x8 KVM Switch Connectors</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948" y="2079880"/>
            <a:ext cx="4394103" cy="3101720"/>
          </a:xfrm>
          <a:prstGeom prst="rect">
            <a:avLst/>
          </a:prstGeom>
        </p:spPr>
      </p:pic>
      <p:sp>
        <p:nvSpPr>
          <p:cNvPr id="17" name="TextBox 16">
            <a:hlinkClick r:id="rId4"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5" action="ppaction://hlinksldjump"/>
              </a:rPr>
              <a:t>Back To AISS Rack</a:t>
            </a:r>
            <a:endParaRPr lang="en-US" sz="1200" dirty="0">
              <a:latin typeface="+mn-lt"/>
            </a:endParaRPr>
          </a:p>
        </p:txBody>
      </p:sp>
    </p:spTree>
    <p:extLst>
      <p:ext uri="{BB962C8B-B14F-4D97-AF65-F5344CB8AC3E}">
        <p14:creationId xmlns:p14="http://schemas.microsoft.com/office/powerpoint/2010/main" val="261594605"/>
      </p:ext>
    </p:extLst>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HP 0x2x8 KVM Switch Interconnection</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7655" b="10069"/>
          <a:stretch/>
        </p:blipFill>
        <p:spPr bwMode="auto">
          <a:xfrm>
            <a:off x="1592262" y="1307110"/>
            <a:ext cx="6942138" cy="5017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a:hlinkClick r:id="rId4"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5" action="ppaction://hlinksldjump"/>
              </a:rPr>
              <a:t>Back To AISS Rack</a:t>
            </a:r>
            <a:endParaRPr lang="en-US" sz="1200" dirty="0">
              <a:latin typeface="+mn-lt"/>
            </a:endParaRPr>
          </a:p>
        </p:txBody>
      </p:sp>
    </p:spTree>
    <p:extLst>
      <p:ext uri="{BB962C8B-B14F-4D97-AF65-F5344CB8AC3E}">
        <p14:creationId xmlns:p14="http://schemas.microsoft.com/office/powerpoint/2010/main" val="945410295"/>
      </p:ext>
    </p:extLst>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HP 0x2x8 KVM Switch Interconnection</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92262" y="2186146"/>
            <a:ext cx="6942138" cy="3259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a:hlinkClick r:id="rId4"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5" action="ppaction://hlinksldjump"/>
              </a:rPr>
              <a:t>Back To AISS Rack</a:t>
            </a:r>
            <a:endParaRPr lang="en-US" sz="1200" dirty="0">
              <a:latin typeface="+mn-lt"/>
            </a:endParaRPr>
          </a:p>
        </p:txBody>
      </p:sp>
    </p:spTree>
    <p:extLst>
      <p:ext uri="{BB962C8B-B14F-4D97-AF65-F5344CB8AC3E}">
        <p14:creationId xmlns:p14="http://schemas.microsoft.com/office/powerpoint/2010/main" val="2824062973"/>
      </p:ext>
    </p:extLst>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hlinkClick r:id="rId2"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3" action="ppaction://hlinksldjump"/>
              </a:rPr>
              <a:t>Back To AISS Rack</a:t>
            </a:r>
            <a:endParaRPr lang="en-US" sz="1200" dirty="0">
              <a:latin typeface="+mn-lt"/>
            </a:endParaRPr>
          </a:p>
        </p:txBody>
      </p:sp>
    </p:spTree>
    <p:extLst>
      <p:ext uri="{BB962C8B-B14F-4D97-AF65-F5344CB8AC3E}">
        <p14:creationId xmlns:p14="http://schemas.microsoft.com/office/powerpoint/2010/main" val="266675127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Cisco Catalyst WS-2960G-48TC-L Switch</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sp>
        <p:nvSpPr>
          <p:cNvPr id="2" name="TextBox 1">
            <a:hlinkClick r:id="rId3"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4" action="ppaction://hlinksldjump"/>
              </a:rPr>
              <a:t>Back To AISS Rack</a:t>
            </a:r>
            <a:endParaRPr lang="en-US" sz="1200" dirty="0">
              <a:latin typeface="+mn-lt"/>
            </a:endParaRPr>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 y="2050526"/>
            <a:ext cx="9569294" cy="3128423"/>
          </a:xfrm>
          <a:prstGeom prst="rect">
            <a:avLst/>
          </a:prstGeom>
        </p:spPr>
      </p:pic>
    </p:spTree>
    <p:extLst>
      <p:ext uri="{BB962C8B-B14F-4D97-AF65-F5344CB8AC3E}">
        <p14:creationId xmlns:p14="http://schemas.microsoft.com/office/powerpoint/2010/main" val="1161194332"/>
      </p:ext>
    </p:extLst>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Cisco Catalyst WS-2960G-48TC-L Switch</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pic>
        <p:nvPicPr>
          <p:cNvPr id="17" name="Picture 16"/>
          <p:cNvPicPr>
            <a:picLocks noChangeAspect="1"/>
          </p:cNvPicPr>
          <p:nvPr/>
        </p:nvPicPr>
        <p:blipFill>
          <a:blip r:embed="rId3"/>
          <a:stretch>
            <a:fillRect/>
          </a:stretch>
        </p:blipFill>
        <p:spPr>
          <a:xfrm>
            <a:off x="152400" y="1514475"/>
            <a:ext cx="9569294" cy="4200525"/>
          </a:xfrm>
          <a:prstGeom prst="rect">
            <a:avLst/>
          </a:prstGeom>
        </p:spPr>
      </p:pic>
      <p:sp>
        <p:nvSpPr>
          <p:cNvPr id="15" name="TextBox 14">
            <a:hlinkClick r:id="rId4"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5" action="ppaction://hlinksldjump"/>
              </a:rPr>
              <a:t>Back To AISS Rack</a:t>
            </a:r>
            <a:endParaRPr lang="en-US" sz="1200" dirty="0">
              <a:latin typeface="+mn-lt"/>
            </a:endParaRPr>
          </a:p>
        </p:txBody>
      </p:sp>
    </p:spTree>
    <p:extLst>
      <p:ext uri="{BB962C8B-B14F-4D97-AF65-F5344CB8AC3E}">
        <p14:creationId xmlns:p14="http://schemas.microsoft.com/office/powerpoint/2010/main" val="1181792809"/>
      </p:ext>
    </p:extLst>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hlinkClick r:id="rId2"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3" action="ppaction://hlinksldjump"/>
              </a:rPr>
              <a:t>Back To AISS Rack</a:t>
            </a:r>
            <a:endParaRPr lang="en-US" sz="1200" dirty="0">
              <a:latin typeface="+mn-lt"/>
            </a:endParaRPr>
          </a:p>
        </p:txBody>
      </p:sp>
    </p:spTree>
    <p:extLst>
      <p:ext uri="{BB962C8B-B14F-4D97-AF65-F5344CB8AC3E}">
        <p14:creationId xmlns:p14="http://schemas.microsoft.com/office/powerpoint/2010/main" val="25985024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Central Site – Manila ATMC</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Site Installation File – Manila ATMC</a:t>
            </a:r>
            <a:endParaRPr lang="en-US" dirty="0">
              <a:latin typeface="Corbel" pitchFamily="34" charset="0"/>
            </a:endParaRPr>
          </a:p>
        </p:txBody>
      </p:sp>
      <p:sp>
        <p:nvSpPr>
          <p:cNvPr id="16" name="TextBox 15"/>
          <p:cNvSpPr txBox="1"/>
          <p:nvPr/>
        </p:nvSpPr>
        <p:spPr>
          <a:xfrm>
            <a:off x="304802" y="1295408"/>
            <a:ext cx="9296400" cy="1446550"/>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r>
              <a:rPr lang="en-US" sz="2800" b="1" dirty="0" smtClean="0">
                <a:solidFill>
                  <a:schemeClr val="accent5">
                    <a:lumMod val="50000"/>
                  </a:schemeClr>
                </a:solidFill>
                <a:latin typeface="+mj-lt"/>
              </a:rPr>
              <a:t>WEB 01 Rack</a:t>
            </a:r>
          </a:p>
          <a:p>
            <a:r>
              <a:rPr lang="en-US" dirty="0" smtClean="0">
                <a:solidFill>
                  <a:schemeClr val="accent5">
                    <a:lumMod val="50000"/>
                  </a:schemeClr>
                </a:solidFill>
                <a:latin typeface="+mj-lt"/>
              </a:rPr>
              <a:t> </a:t>
            </a:r>
            <a:endParaRPr lang="en-US" sz="2000" dirty="0" smtClean="0">
              <a:solidFill>
                <a:schemeClr val="accent5">
                  <a:lumMod val="50000"/>
                </a:schemeClr>
              </a:solidFill>
              <a:latin typeface="+mn-lt"/>
            </a:endParaRPr>
          </a:p>
          <a:p>
            <a:endParaRPr lang="en-US" dirty="0" smtClean="0">
              <a:solidFill>
                <a:schemeClr val="accent5">
                  <a:lumMod val="50000"/>
                </a:schemeClr>
              </a:solidFill>
              <a:latin typeface="+mj-l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1140188"/>
            <a:ext cx="4422675" cy="5336811"/>
          </a:xfrm>
          <a:prstGeom prst="rect">
            <a:avLst/>
          </a:prstGeom>
        </p:spPr>
      </p:pic>
    </p:spTree>
    <p:extLst>
      <p:ext uri="{BB962C8B-B14F-4D97-AF65-F5344CB8AC3E}">
        <p14:creationId xmlns:p14="http://schemas.microsoft.com/office/powerpoint/2010/main" val="3920956903"/>
      </p:ext>
    </p:extLst>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Cisco ASA 5512X Security Plus Firewall</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sp>
        <p:nvSpPr>
          <p:cNvPr id="2" name="TextBox 1">
            <a:hlinkClick r:id="rId3"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4" action="ppaction://hlinksldjump"/>
              </a:rPr>
              <a:t>Back To AISS Rack</a:t>
            </a:r>
            <a:endParaRPr lang="en-US" sz="1200" dirty="0">
              <a:latin typeface="+mn-lt"/>
            </a:endParaRPr>
          </a:p>
        </p:txBody>
      </p:sp>
      <p:pic>
        <p:nvPicPr>
          <p:cNvPr id="18"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13876" y="2548474"/>
            <a:ext cx="9639724" cy="1871126"/>
          </a:xfrm>
          <a:prstGeom prst="rect">
            <a:avLst/>
          </a:prstGeom>
          <a:noFill/>
          <a:ln w="9525">
            <a:noFill/>
            <a:miter lim="800000"/>
            <a:headEnd/>
            <a:tailEnd/>
          </a:ln>
        </p:spPr>
      </p:pic>
    </p:spTree>
    <p:extLst>
      <p:ext uri="{BB962C8B-B14F-4D97-AF65-F5344CB8AC3E}">
        <p14:creationId xmlns:p14="http://schemas.microsoft.com/office/powerpoint/2010/main" val="2138716292"/>
      </p:ext>
    </p:extLst>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Cisco ASA 5512X Security Plus Firewall</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pic>
        <p:nvPicPr>
          <p:cNvPr id="17" name="Picture 16"/>
          <p:cNvPicPr>
            <a:picLocks noChangeAspect="1"/>
          </p:cNvPicPr>
          <p:nvPr/>
        </p:nvPicPr>
        <p:blipFill rotWithShape="1">
          <a:blip r:embed="rId3"/>
          <a:srcRect t="42144"/>
          <a:stretch/>
        </p:blipFill>
        <p:spPr>
          <a:xfrm>
            <a:off x="152400" y="2514600"/>
            <a:ext cx="9601200" cy="1965918"/>
          </a:xfrm>
          <a:prstGeom prst="rect">
            <a:avLst/>
          </a:prstGeom>
        </p:spPr>
      </p:pic>
      <p:sp>
        <p:nvSpPr>
          <p:cNvPr id="15" name="TextBox 14">
            <a:hlinkClick r:id="rId4"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5" action="ppaction://hlinksldjump"/>
              </a:rPr>
              <a:t>Back To AISS Rack</a:t>
            </a:r>
            <a:endParaRPr lang="en-US" sz="1200" dirty="0">
              <a:latin typeface="+mn-lt"/>
            </a:endParaRPr>
          </a:p>
        </p:txBody>
      </p:sp>
    </p:spTree>
    <p:extLst>
      <p:ext uri="{BB962C8B-B14F-4D97-AF65-F5344CB8AC3E}">
        <p14:creationId xmlns:p14="http://schemas.microsoft.com/office/powerpoint/2010/main" val="636138126"/>
      </p:ext>
    </p:extLst>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hlinkClick r:id="rId2"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3" action="ppaction://hlinksldjump"/>
              </a:rPr>
              <a:t>Back To AISS Rack</a:t>
            </a:r>
            <a:endParaRPr lang="en-US" sz="1200" dirty="0">
              <a:latin typeface="+mn-lt"/>
            </a:endParaRPr>
          </a:p>
        </p:txBody>
      </p:sp>
    </p:spTree>
    <p:extLst>
      <p:ext uri="{BB962C8B-B14F-4D97-AF65-F5344CB8AC3E}">
        <p14:creationId xmlns:p14="http://schemas.microsoft.com/office/powerpoint/2010/main" val="253636371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Cisco Catalyst 3750G 48X 10/100/1000/4FSP</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sp>
        <p:nvSpPr>
          <p:cNvPr id="2" name="TextBox 1">
            <a:hlinkClick r:id="rId3" action="ppaction://hlinksldjump"/>
          </p:cNvPr>
          <p:cNvSpPr txBox="1"/>
          <p:nvPr/>
        </p:nvSpPr>
        <p:spPr>
          <a:xfrm>
            <a:off x="263859" y="6151097"/>
            <a:ext cx="1472647" cy="276999"/>
          </a:xfrm>
          <a:prstGeom prst="rect">
            <a:avLst/>
          </a:prstGeom>
          <a:noFill/>
        </p:spPr>
        <p:txBody>
          <a:bodyPr wrap="none" rtlCol="0">
            <a:spAutoFit/>
          </a:bodyPr>
          <a:lstStyle/>
          <a:p>
            <a:r>
              <a:rPr lang="en-US" sz="1200" dirty="0" smtClean="0">
                <a:latin typeface="+mn-lt"/>
                <a:hlinkClick r:id="rId4" action="ppaction://hlinksldjump"/>
              </a:rPr>
              <a:t>Back To WEB02 Rack</a:t>
            </a:r>
            <a:endParaRPr lang="en-US" sz="1200" dirty="0">
              <a:latin typeface="+mn-lt"/>
            </a:endParaRPr>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743" y="1752600"/>
            <a:ext cx="9701773" cy="2151655"/>
          </a:xfrm>
          <a:prstGeom prst="rect">
            <a:avLst/>
          </a:prstGeom>
        </p:spPr>
      </p:pic>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1225" y="3904255"/>
            <a:ext cx="2552700" cy="203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7560546"/>
      </p:ext>
    </p:extLst>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hlinkClick r:id="rId2" action="ppaction://hlinksldjump"/>
          </p:cNvPr>
          <p:cNvSpPr txBox="1"/>
          <p:nvPr/>
        </p:nvSpPr>
        <p:spPr>
          <a:xfrm>
            <a:off x="263859" y="6151097"/>
            <a:ext cx="1472647" cy="276999"/>
          </a:xfrm>
          <a:prstGeom prst="rect">
            <a:avLst/>
          </a:prstGeom>
          <a:noFill/>
        </p:spPr>
        <p:txBody>
          <a:bodyPr wrap="none" rtlCol="0">
            <a:spAutoFit/>
          </a:bodyPr>
          <a:lstStyle/>
          <a:p>
            <a:r>
              <a:rPr lang="en-US" sz="1200" dirty="0" smtClean="0">
                <a:latin typeface="+mn-lt"/>
                <a:hlinkClick r:id="rId3" action="ppaction://hlinksldjump"/>
              </a:rPr>
              <a:t>Back To WEB02 Rack</a:t>
            </a:r>
            <a:endParaRPr lang="en-US" sz="1200" dirty="0">
              <a:latin typeface="+mn-lt"/>
            </a:endParaRPr>
          </a:p>
        </p:txBody>
      </p:sp>
    </p:spTree>
    <p:extLst>
      <p:ext uri="{BB962C8B-B14F-4D97-AF65-F5344CB8AC3E}">
        <p14:creationId xmlns:p14="http://schemas.microsoft.com/office/powerpoint/2010/main" val="31151129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Cisco ASA 5510 Firewall</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sp>
        <p:nvSpPr>
          <p:cNvPr id="2" name="TextBox 1">
            <a:hlinkClick r:id="rId3"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3" action="ppaction://hlinksldjump"/>
              </a:rPr>
              <a:t>Back To AISS Rack</a:t>
            </a:r>
            <a:endParaRPr lang="en-US" sz="1200" dirty="0">
              <a:latin typeface="+mn-lt"/>
            </a:endParaRPr>
          </a:p>
        </p:txBody>
      </p:sp>
      <p:sp>
        <p:nvSpPr>
          <p:cNvPr id="19" name="Rectangle 18"/>
          <p:cNvSpPr/>
          <p:nvPr/>
        </p:nvSpPr>
        <p:spPr>
          <a:xfrm>
            <a:off x="250721" y="1392774"/>
            <a:ext cx="4204997" cy="461665"/>
          </a:xfrm>
          <a:prstGeom prst="rect">
            <a:avLst/>
          </a:prstGeom>
        </p:spPr>
        <p:txBody>
          <a:bodyPr wrap="none">
            <a:spAutoFit/>
          </a:bodyPr>
          <a:lstStyle/>
          <a:p>
            <a:r>
              <a:rPr lang="en-US" dirty="0" smtClean="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Installed at </a:t>
            </a:r>
            <a:r>
              <a:rPr lang="en-US" sz="2400" dirty="0" err="1" smtClean="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Mactan</a:t>
            </a:r>
            <a:r>
              <a:rPr lang="en-US" sz="2400" dirty="0" smtClean="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ANF only </a:t>
            </a:r>
            <a:endParaRPr lang="en-US" dirty="0"/>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998" y="2238376"/>
            <a:ext cx="9410896" cy="2943224"/>
          </a:xfrm>
          <a:prstGeom prst="rect">
            <a:avLst/>
          </a:prstGeom>
        </p:spPr>
      </p:pic>
    </p:spTree>
    <p:extLst>
      <p:ext uri="{BB962C8B-B14F-4D97-AF65-F5344CB8AC3E}">
        <p14:creationId xmlns:p14="http://schemas.microsoft.com/office/powerpoint/2010/main" val="1434699712"/>
      </p:ext>
    </p:extLst>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Cisco ASA 5510 Firewall</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sp>
        <p:nvSpPr>
          <p:cNvPr id="2" name="TextBox 1">
            <a:hlinkClick r:id="rId3"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3" action="ppaction://hlinksldjump"/>
              </a:rPr>
              <a:t>Back To AISS Rack</a:t>
            </a:r>
            <a:endParaRPr lang="en-US" sz="1200" dirty="0">
              <a:latin typeface="+mn-lt"/>
            </a:endParaRPr>
          </a:p>
        </p:txBody>
      </p:sp>
      <p:sp>
        <p:nvSpPr>
          <p:cNvPr id="19" name="Rectangle 18"/>
          <p:cNvSpPr/>
          <p:nvPr/>
        </p:nvSpPr>
        <p:spPr>
          <a:xfrm>
            <a:off x="250721" y="1392774"/>
            <a:ext cx="4204997" cy="461665"/>
          </a:xfrm>
          <a:prstGeom prst="rect">
            <a:avLst/>
          </a:prstGeom>
        </p:spPr>
        <p:txBody>
          <a:bodyPr wrap="none">
            <a:spAutoFit/>
          </a:bodyPr>
          <a:lstStyle/>
          <a:p>
            <a:r>
              <a:rPr lang="en-US" dirty="0" smtClean="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Installed at </a:t>
            </a:r>
            <a:r>
              <a:rPr lang="en-US" sz="2400" dirty="0" err="1" smtClean="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Mactan</a:t>
            </a:r>
            <a:r>
              <a:rPr lang="en-US" sz="2400" dirty="0" smtClean="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ANF only </a:t>
            </a:r>
            <a:endParaRPr lang="en-US" dirty="0"/>
          </a:p>
        </p:txBody>
      </p:sp>
      <p:pic>
        <p:nvPicPr>
          <p:cNvPr id="20" name="Picture 19"/>
          <p:cNvPicPr>
            <a:picLocks noChangeAspect="1"/>
          </p:cNvPicPr>
          <p:nvPr/>
        </p:nvPicPr>
        <p:blipFill rotWithShape="1">
          <a:blip r:embed="rId4"/>
          <a:srcRect t="40304"/>
          <a:stretch/>
        </p:blipFill>
        <p:spPr>
          <a:xfrm>
            <a:off x="132662" y="2661910"/>
            <a:ext cx="9640675" cy="1529090"/>
          </a:xfrm>
          <a:prstGeom prst="rect">
            <a:avLst/>
          </a:prstGeom>
        </p:spPr>
      </p:pic>
    </p:spTree>
    <p:extLst>
      <p:ext uri="{BB962C8B-B14F-4D97-AF65-F5344CB8AC3E}">
        <p14:creationId xmlns:p14="http://schemas.microsoft.com/office/powerpoint/2010/main" val="2182948517"/>
      </p:ext>
    </p:extLst>
  </p:cSld>
  <p:clrMapOvr>
    <a:masterClrMapping/>
  </p:clrMapOv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46953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HP Z230 Tower Workstation</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sp>
        <p:nvSpPr>
          <p:cNvPr id="2" name="TextBox 1">
            <a:hlinkClick r:id="rId3"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4" action="ppaction://hlinksldjump"/>
              </a:rPr>
              <a:t>Back To AISS Rack</a:t>
            </a:r>
            <a:endParaRPr lang="en-US" sz="1200" dirty="0">
              <a:latin typeface="+mn-lt"/>
            </a:endParaRPr>
          </a:p>
        </p:txBody>
      </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0200" y="1368584"/>
            <a:ext cx="3937855" cy="5184616"/>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59703" y="1371600"/>
            <a:ext cx="3198497" cy="5105400"/>
          </a:xfrm>
          <a:prstGeom prst="rect">
            <a:avLst/>
          </a:prstGeom>
        </p:spPr>
      </p:pic>
    </p:spTree>
    <p:extLst>
      <p:ext uri="{BB962C8B-B14F-4D97-AF65-F5344CB8AC3E}">
        <p14:creationId xmlns:p14="http://schemas.microsoft.com/office/powerpoint/2010/main" val="2725554223"/>
      </p:ext>
    </p:extLst>
  </p:cSld>
  <p:clrMapOvr>
    <a:masterClrMapping/>
  </p:clrMapOv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hlinkClick r:id="rId2"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3" action="ppaction://hlinksldjump"/>
              </a:rPr>
              <a:t>Back To AISS Rack</a:t>
            </a:r>
            <a:endParaRPr lang="en-US" sz="1200" dirty="0">
              <a:latin typeface="+mn-lt"/>
            </a:endParaRPr>
          </a:p>
        </p:txBody>
      </p:sp>
    </p:spTree>
    <p:extLst>
      <p:ext uri="{BB962C8B-B14F-4D97-AF65-F5344CB8AC3E}">
        <p14:creationId xmlns:p14="http://schemas.microsoft.com/office/powerpoint/2010/main" val="19630033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Central Site – Manila ATMC</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Hardware Configuration Management Document</a:t>
            </a:r>
            <a:endParaRPr lang="en-US" dirty="0">
              <a:latin typeface="Corbel" pitchFamily="34" charset="0"/>
            </a:endParaRPr>
          </a:p>
        </p:txBody>
      </p:sp>
      <p:sp>
        <p:nvSpPr>
          <p:cNvPr id="16" name="TextBox 15"/>
          <p:cNvSpPr txBox="1"/>
          <p:nvPr/>
        </p:nvSpPr>
        <p:spPr>
          <a:xfrm>
            <a:off x="304802" y="1295408"/>
            <a:ext cx="9296400" cy="2308324"/>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r>
              <a:rPr lang="en-US" sz="2800" b="1" dirty="0" smtClean="0">
                <a:solidFill>
                  <a:schemeClr val="accent5">
                    <a:lumMod val="50000"/>
                  </a:schemeClr>
                </a:solidFill>
                <a:latin typeface="+mj-lt"/>
              </a:rPr>
              <a:t>WEB 01 Rack</a:t>
            </a:r>
          </a:p>
          <a:p>
            <a:r>
              <a:rPr lang="en-US" dirty="0">
                <a:solidFill>
                  <a:schemeClr val="accent5">
                    <a:lumMod val="50000"/>
                  </a:schemeClr>
                </a:solidFill>
                <a:latin typeface="+mj-lt"/>
              </a:rPr>
              <a:t>	</a:t>
            </a:r>
            <a:r>
              <a:rPr lang="en-US" dirty="0" smtClean="0">
                <a:solidFill>
                  <a:schemeClr val="accent5">
                    <a:lumMod val="50000"/>
                  </a:schemeClr>
                </a:solidFill>
                <a:latin typeface="+mj-lt"/>
              </a:rPr>
              <a:t>	Network Appliance:</a:t>
            </a:r>
          </a:p>
          <a:p>
            <a:pPr lvl="0"/>
            <a:r>
              <a:rPr lang="en-US" sz="2000" dirty="0" smtClean="0">
                <a:solidFill>
                  <a:prstClr val="black"/>
                </a:solidFill>
                <a:latin typeface="Calibri"/>
              </a:rPr>
              <a:t>			1 </a:t>
            </a:r>
            <a:r>
              <a:rPr lang="en-US" sz="2000" dirty="0">
                <a:solidFill>
                  <a:prstClr val="black"/>
                </a:solidFill>
                <a:latin typeface="Calibri"/>
              </a:rPr>
              <a:t>Cisco </a:t>
            </a:r>
            <a:r>
              <a:rPr lang="en-US" sz="2000" dirty="0" smtClean="0">
                <a:solidFill>
                  <a:prstClr val="black"/>
                </a:solidFill>
                <a:latin typeface="Calibri"/>
              </a:rPr>
              <a:t>Switch </a:t>
            </a:r>
            <a:r>
              <a:rPr lang="en-US" sz="2000" dirty="0">
                <a:solidFill>
                  <a:prstClr val="black"/>
                </a:solidFill>
                <a:latin typeface="Calibri"/>
              </a:rPr>
              <a:t>for </a:t>
            </a:r>
            <a:r>
              <a:rPr lang="en-US" sz="2000" dirty="0" smtClean="0">
                <a:solidFill>
                  <a:prstClr val="black"/>
                </a:solidFill>
                <a:latin typeface="Calibri"/>
              </a:rPr>
              <a:t>Support</a:t>
            </a:r>
            <a:endParaRPr lang="en-US" sz="2000" dirty="0">
              <a:solidFill>
                <a:prstClr val="black"/>
              </a:solidFill>
              <a:latin typeface="Calibri"/>
            </a:endParaRPr>
          </a:p>
          <a:p>
            <a:pPr marL="3543300" lvl="7" indent="-342900">
              <a:buFont typeface="Arial" pitchFamily="34" charset="0"/>
              <a:buChar char="•"/>
            </a:pPr>
            <a:r>
              <a:rPr lang="en-US" sz="2000" dirty="0">
                <a:solidFill>
                  <a:prstClr val="black"/>
                </a:solidFill>
                <a:latin typeface="Calibri"/>
              </a:rPr>
              <a:t>Cisco Catalyst </a:t>
            </a:r>
            <a:r>
              <a:rPr lang="en-US" sz="2000" dirty="0" smtClean="0">
                <a:solidFill>
                  <a:prstClr val="black"/>
                </a:solidFill>
                <a:latin typeface="Calibri"/>
              </a:rPr>
              <a:t>2960 </a:t>
            </a:r>
            <a:r>
              <a:rPr lang="en-US" sz="2000" dirty="0">
                <a:solidFill>
                  <a:prstClr val="black"/>
                </a:solidFill>
                <a:latin typeface="Calibri"/>
              </a:rPr>
              <a:t>24X</a:t>
            </a:r>
          </a:p>
          <a:p>
            <a:pPr marL="3543300" lvl="7" indent="-342900">
              <a:buFont typeface="Arial" pitchFamily="34" charset="0"/>
              <a:buChar char="•"/>
            </a:pPr>
            <a:r>
              <a:rPr lang="en-US" sz="2000" dirty="0">
                <a:solidFill>
                  <a:prstClr val="black"/>
                </a:solidFill>
                <a:latin typeface="Calibri"/>
              </a:rPr>
              <a:t>(</a:t>
            </a:r>
            <a:r>
              <a:rPr lang="en-US" sz="2000" dirty="0" smtClean="0">
                <a:solidFill>
                  <a:prstClr val="black"/>
                </a:solidFill>
                <a:latin typeface="Calibri"/>
              </a:rPr>
              <a:t>MNWSLAN03SW)</a:t>
            </a:r>
            <a:endParaRPr lang="en-US" sz="2000" dirty="0">
              <a:solidFill>
                <a:prstClr val="black"/>
              </a:solidFill>
              <a:latin typeface="Calibri"/>
            </a:endParaRPr>
          </a:p>
          <a:p>
            <a:endParaRPr lang="en-US" sz="2000" dirty="0" smtClean="0">
              <a:solidFill>
                <a:schemeClr val="accent5">
                  <a:lumMod val="50000"/>
                </a:schemeClr>
              </a:solidFill>
              <a:latin typeface="+mn-lt"/>
            </a:endParaRPr>
          </a:p>
        </p:txBody>
      </p:sp>
    </p:spTree>
    <p:extLst>
      <p:ext uri="{BB962C8B-B14F-4D97-AF65-F5344CB8AC3E}">
        <p14:creationId xmlns:p14="http://schemas.microsoft.com/office/powerpoint/2010/main" val="3738886336"/>
      </p:ext>
    </p:extLst>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HP Z30i 30Inch IPS Monitor </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sp>
        <p:nvSpPr>
          <p:cNvPr id="2" name="TextBox 1">
            <a:hlinkClick r:id="rId3"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4" action="ppaction://hlinksldjump"/>
              </a:rPr>
              <a:t>Back To AISS Rack</a:t>
            </a:r>
            <a:endParaRPr lang="en-US" sz="1200" dirty="0">
              <a:latin typeface="+mn-lt"/>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0713" y="1413989"/>
            <a:ext cx="5904578" cy="4961203"/>
          </a:xfrm>
          <a:prstGeom prst="rect">
            <a:avLst/>
          </a:prstGeom>
        </p:spPr>
      </p:pic>
    </p:spTree>
    <p:extLst>
      <p:ext uri="{BB962C8B-B14F-4D97-AF65-F5344CB8AC3E}">
        <p14:creationId xmlns:p14="http://schemas.microsoft.com/office/powerpoint/2010/main" val="2272352313"/>
      </p:ext>
    </p:extLst>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HP Z30i 30Inch IPS Monitor </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0713" y="1589050"/>
            <a:ext cx="5904578" cy="4611080"/>
          </a:xfrm>
          <a:prstGeom prst="rect">
            <a:avLst/>
          </a:prstGeom>
        </p:spPr>
      </p:pic>
      <p:sp>
        <p:nvSpPr>
          <p:cNvPr id="15" name="TextBox 14">
            <a:hlinkClick r:id="rId4"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5" action="ppaction://hlinksldjump"/>
              </a:rPr>
              <a:t>Back To AISS Rack</a:t>
            </a:r>
            <a:endParaRPr lang="en-US" sz="1200" dirty="0">
              <a:latin typeface="+mn-lt"/>
            </a:endParaRPr>
          </a:p>
        </p:txBody>
      </p:sp>
    </p:spTree>
    <p:extLst>
      <p:ext uri="{BB962C8B-B14F-4D97-AF65-F5344CB8AC3E}">
        <p14:creationId xmlns:p14="http://schemas.microsoft.com/office/powerpoint/2010/main" val="2224359884"/>
      </p:ext>
    </p:extLst>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hlinkClick r:id="rId2"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3" action="ppaction://hlinksldjump"/>
              </a:rPr>
              <a:t>Back To AISS Rack</a:t>
            </a:r>
            <a:endParaRPr lang="en-US" sz="1200" dirty="0">
              <a:latin typeface="+mn-lt"/>
            </a:endParaRPr>
          </a:p>
        </p:txBody>
      </p:sp>
    </p:spTree>
    <p:extLst>
      <p:ext uri="{BB962C8B-B14F-4D97-AF65-F5344CB8AC3E}">
        <p14:creationId xmlns:p14="http://schemas.microsoft.com/office/powerpoint/2010/main" val="380523351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HP Z22i 21.5Inch IPS Monitor </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sp>
        <p:nvSpPr>
          <p:cNvPr id="2" name="TextBox 1">
            <a:hlinkClick r:id="rId3"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4" action="ppaction://hlinksldjump"/>
              </a:rPr>
              <a:t>Back To AISS Rack</a:t>
            </a:r>
            <a:endParaRPr lang="en-US" sz="1200" dirty="0">
              <a:latin typeface="+mn-lt"/>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0713" y="1659285"/>
            <a:ext cx="5904578" cy="4470609"/>
          </a:xfrm>
          <a:prstGeom prst="rect">
            <a:avLst/>
          </a:prstGeom>
        </p:spPr>
      </p:pic>
    </p:spTree>
    <p:extLst>
      <p:ext uri="{BB962C8B-B14F-4D97-AF65-F5344CB8AC3E}">
        <p14:creationId xmlns:p14="http://schemas.microsoft.com/office/powerpoint/2010/main" val="2172984360"/>
      </p:ext>
    </p:extLst>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HP Z22i 21.5Inch IPS Monitor </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859" y="2372634"/>
            <a:ext cx="9299691" cy="2693780"/>
          </a:xfrm>
          <a:prstGeom prst="rect">
            <a:avLst/>
          </a:prstGeom>
        </p:spPr>
      </p:pic>
      <p:sp>
        <p:nvSpPr>
          <p:cNvPr id="15" name="TextBox 14">
            <a:hlinkClick r:id="rId4"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5" action="ppaction://hlinksldjump"/>
              </a:rPr>
              <a:t>Back To AISS Rack</a:t>
            </a:r>
            <a:endParaRPr lang="en-US" sz="1200" dirty="0">
              <a:latin typeface="+mn-lt"/>
            </a:endParaRPr>
          </a:p>
        </p:txBody>
      </p:sp>
    </p:spTree>
    <p:extLst>
      <p:ext uri="{BB962C8B-B14F-4D97-AF65-F5344CB8AC3E}">
        <p14:creationId xmlns:p14="http://schemas.microsoft.com/office/powerpoint/2010/main" val="3071025458"/>
      </p:ext>
    </p:extLst>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hlinkClick r:id="rId2"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3" action="ppaction://hlinksldjump"/>
              </a:rPr>
              <a:t>Back To AISS Rack</a:t>
            </a:r>
            <a:endParaRPr lang="en-US" sz="1200" dirty="0">
              <a:latin typeface="+mn-lt"/>
            </a:endParaRPr>
          </a:p>
        </p:txBody>
      </p:sp>
    </p:spTree>
    <p:extLst>
      <p:ext uri="{BB962C8B-B14F-4D97-AF65-F5344CB8AC3E}">
        <p14:creationId xmlns:p14="http://schemas.microsoft.com/office/powerpoint/2010/main" val="11044224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HP </a:t>
            </a:r>
            <a:r>
              <a:rPr lang="en-US" sz="4000" dirty="0" err="1" smtClean="0">
                <a:solidFill>
                  <a:schemeClr val="bg1">
                    <a:lumMod val="95000"/>
                  </a:schemeClr>
                </a:solidFill>
                <a:latin typeface="Corbel" pitchFamily="34" charset="0"/>
              </a:rPr>
              <a:t>OfficeJet</a:t>
            </a:r>
            <a:r>
              <a:rPr lang="en-US" sz="4000" dirty="0" smtClean="0">
                <a:solidFill>
                  <a:schemeClr val="bg1">
                    <a:lumMod val="95000"/>
                  </a:schemeClr>
                </a:solidFill>
                <a:latin typeface="Corbel" pitchFamily="34" charset="0"/>
              </a:rPr>
              <a:t> 7110 Wide Format </a:t>
            </a:r>
            <a:r>
              <a:rPr lang="en-US" sz="4000" dirty="0" err="1" smtClean="0">
                <a:solidFill>
                  <a:schemeClr val="bg1">
                    <a:lumMod val="95000"/>
                  </a:schemeClr>
                </a:solidFill>
                <a:latin typeface="Corbel" pitchFamily="34" charset="0"/>
              </a:rPr>
              <a:t>ePrinter</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sp>
        <p:nvSpPr>
          <p:cNvPr id="2" name="TextBox 1">
            <a:hlinkClick r:id="rId3"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4" action="ppaction://hlinksldjump"/>
              </a:rPr>
              <a:t>Back To AISS Rack</a:t>
            </a:r>
            <a:endParaRPr lang="en-US" sz="1200" dirty="0">
              <a:latin typeface="+mn-lt"/>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2494" y="1834025"/>
            <a:ext cx="7650162" cy="3905279"/>
          </a:xfrm>
          <a:prstGeom prst="rect">
            <a:avLst/>
          </a:prstGeom>
        </p:spPr>
      </p:pic>
    </p:spTree>
    <p:extLst>
      <p:ext uri="{BB962C8B-B14F-4D97-AF65-F5344CB8AC3E}">
        <p14:creationId xmlns:p14="http://schemas.microsoft.com/office/powerpoint/2010/main" val="1999960613"/>
      </p:ext>
    </p:extLst>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hlinkClick r:id="rId2"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3" action="ppaction://hlinksldjump"/>
              </a:rPr>
              <a:t>Back To AISS Rack</a:t>
            </a:r>
            <a:endParaRPr lang="en-US" sz="1200" dirty="0">
              <a:latin typeface="+mn-lt"/>
            </a:endParaRPr>
          </a:p>
        </p:txBody>
      </p:sp>
    </p:spTree>
    <p:extLst>
      <p:ext uri="{BB962C8B-B14F-4D97-AF65-F5344CB8AC3E}">
        <p14:creationId xmlns:p14="http://schemas.microsoft.com/office/powerpoint/2010/main" val="108201206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Brother MFC-J5910DW MFP A3</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sp>
        <p:nvSpPr>
          <p:cNvPr id="2" name="TextBox 1">
            <a:hlinkClick r:id="rId3"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4" action="ppaction://hlinksldjump"/>
              </a:rPr>
              <a:t>Back To AISS Rack</a:t>
            </a:r>
            <a:endParaRPr lang="en-US" sz="1200" dirty="0">
              <a:latin typeface="+mn-lt"/>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2602" y="1388697"/>
            <a:ext cx="6400800" cy="4739671"/>
          </a:xfrm>
          <a:prstGeom prst="rect">
            <a:avLst/>
          </a:prstGeom>
        </p:spPr>
      </p:pic>
    </p:spTree>
    <p:extLst>
      <p:ext uri="{BB962C8B-B14F-4D97-AF65-F5344CB8AC3E}">
        <p14:creationId xmlns:p14="http://schemas.microsoft.com/office/powerpoint/2010/main" val="2414824006"/>
      </p:ext>
    </p:extLst>
  </p:cSld>
  <p:clrMapOvr>
    <a:masterClrMapping/>
  </p:clrMapOv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hlinkClick r:id="rId2"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3" action="ppaction://hlinksldjump"/>
              </a:rPr>
              <a:t>Back To AISS Rack</a:t>
            </a:r>
            <a:endParaRPr lang="en-US" sz="1200" dirty="0">
              <a:latin typeface="+mn-lt"/>
            </a:endParaRPr>
          </a:p>
        </p:txBody>
      </p:sp>
    </p:spTree>
    <p:extLst>
      <p:ext uri="{BB962C8B-B14F-4D97-AF65-F5344CB8AC3E}">
        <p14:creationId xmlns:p14="http://schemas.microsoft.com/office/powerpoint/2010/main" val="42055005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Central Site – Manila ATMC</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Site Installation File – Manila ATMC</a:t>
            </a:r>
            <a:endParaRPr lang="en-US" dirty="0">
              <a:latin typeface="Corbel" pitchFamily="34" charset="0"/>
            </a:endParaRPr>
          </a:p>
        </p:txBody>
      </p:sp>
      <p:sp>
        <p:nvSpPr>
          <p:cNvPr id="16" name="TextBox 15"/>
          <p:cNvSpPr txBox="1"/>
          <p:nvPr/>
        </p:nvSpPr>
        <p:spPr>
          <a:xfrm>
            <a:off x="304802" y="1295408"/>
            <a:ext cx="9296400" cy="1446550"/>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r>
              <a:rPr lang="en-US" sz="2800" b="1" dirty="0" smtClean="0">
                <a:solidFill>
                  <a:schemeClr val="accent5">
                    <a:lumMod val="50000"/>
                  </a:schemeClr>
                </a:solidFill>
                <a:latin typeface="+mj-lt"/>
              </a:rPr>
              <a:t>WEB 02 Rack</a:t>
            </a:r>
          </a:p>
          <a:p>
            <a:r>
              <a:rPr lang="en-US" dirty="0" smtClean="0">
                <a:solidFill>
                  <a:schemeClr val="accent5">
                    <a:lumMod val="50000"/>
                  </a:schemeClr>
                </a:solidFill>
                <a:latin typeface="+mj-lt"/>
              </a:rPr>
              <a:t> </a:t>
            </a:r>
            <a:endParaRPr lang="en-US" sz="2000" dirty="0" smtClean="0">
              <a:solidFill>
                <a:schemeClr val="accent5">
                  <a:lumMod val="50000"/>
                </a:schemeClr>
              </a:solidFill>
              <a:latin typeface="+mn-lt"/>
            </a:endParaRPr>
          </a:p>
          <a:p>
            <a:endParaRPr lang="en-US" dirty="0" smtClean="0">
              <a:solidFill>
                <a:schemeClr val="accent5">
                  <a:lumMod val="50000"/>
                </a:schemeClr>
              </a:solidFill>
              <a:latin typeface="+mj-l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1168" y="1140188"/>
            <a:ext cx="4785632" cy="5336811"/>
          </a:xfrm>
          <a:prstGeom prst="rect">
            <a:avLst/>
          </a:prstGeom>
        </p:spPr>
      </p:pic>
    </p:spTree>
    <p:extLst>
      <p:ext uri="{BB962C8B-B14F-4D97-AF65-F5344CB8AC3E}">
        <p14:creationId xmlns:p14="http://schemas.microsoft.com/office/powerpoint/2010/main" val="4000526529"/>
      </p:ext>
    </p:extLst>
  </p:cSld>
  <p:clrMapOvr>
    <a:masterClrMapping/>
  </p:clrMapOvr>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HP </a:t>
            </a:r>
            <a:r>
              <a:rPr lang="en-US" sz="4000" dirty="0" err="1" smtClean="0">
                <a:solidFill>
                  <a:schemeClr val="bg1">
                    <a:lumMod val="95000"/>
                  </a:schemeClr>
                </a:solidFill>
                <a:latin typeface="Corbel" pitchFamily="34" charset="0"/>
              </a:rPr>
              <a:t>DesignJet</a:t>
            </a:r>
            <a:r>
              <a:rPr lang="en-US" sz="4000" dirty="0" smtClean="0">
                <a:solidFill>
                  <a:schemeClr val="bg1">
                    <a:lumMod val="95000"/>
                  </a:schemeClr>
                </a:solidFill>
                <a:latin typeface="Corbel" pitchFamily="34" charset="0"/>
              </a:rPr>
              <a:t> T2500 e-Multifunction Printer</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sp>
        <p:nvSpPr>
          <p:cNvPr id="2" name="TextBox 1">
            <a:hlinkClick r:id="rId3"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4" action="ppaction://hlinksldjump"/>
              </a:rPr>
              <a:t>Back To AISS Rack</a:t>
            </a:r>
            <a:endParaRPr lang="en-US" sz="1200" dirty="0">
              <a:latin typeface="+mn-lt"/>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8800" y="1295400"/>
            <a:ext cx="6644233" cy="5136718"/>
          </a:xfrm>
          <a:prstGeom prst="rect">
            <a:avLst/>
          </a:prstGeom>
        </p:spPr>
      </p:pic>
    </p:spTree>
    <p:extLst>
      <p:ext uri="{BB962C8B-B14F-4D97-AF65-F5344CB8AC3E}">
        <p14:creationId xmlns:p14="http://schemas.microsoft.com/office/powerpoint/2010/main" val="4277792076"/>
      </p:ext>
    </p:extLst>
  </p:cSld>
  <p:clrMapOvr>
    <a:masterClrMapping/>
  </p:clrMapOv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HP </a:t>
            </a:r>
            <a:r>
              <a:rPr lang="en-US" sz="4000" dirty="0" err="1" smtClean="0">
                <a:solidFill>
                  <a:schemeClr val="bg1">
                    <a:lumMod val="95000"/>
                  </a:schemeClr>
                </a:solidFill>
                <a:latin typeface="Corbel" pitchFamily="34" charset="0"/>
              </a:rPr>
              <a:t>DesignJet</a:t>
            </a:r>
            <a:r>
              <a:rPr lang="en-US" sz="4000" dirty="0" smtClean="0">
                <a:solidFill>
                  <a:schemeClr val="bg1">
                    <a:lumMod val="95000"/>
                  </a:schemeClr>
                </a:solidFill>
                <a:latin typeface="Corbel" pitchFamily="34" charset="0"/>
              </a:rPr>
              <a:t> T2500 e-Multifunction Printer</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873" y="1295400"/>
            <a:ext cx="8451327" cy="4883167"/>
          </a:xfrm>
          <a:prstGeom prst="rect">
            <a:avLst/>
          </a:prstGeom>
        </p:spPr>
      </p:pic>
      <p:sp>
        <p:nvSpPr>
          <p:cNvPr id="15" name="TextBox 14">
            <a:hlinkClick r:id="rId4"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5" action="ppaction://hlinksldjump"/>
              </a:rPr>
              <a:t>Back To AISS Rack</a:t>
            </a:r>
            <a:endParaRPr lang="en-US" sz="1200" dirty="0">
              <a:latin typeface="+mn-lt"/>
            </a:endParaRPr>
          </a:p>
        </p:txBody>
      </p:sp>
    </p:spTree>
    <p:extLst>
      <p:ext uri="{BB962C8B-B14F-4D97-AF65-F5344CB8AC3E}">
        <p14:creationId xmlns:p14="http://schemas.microsoft.com/office/powerpoint/2010/main" val="2026810873"/>
      </p:ext>
    </p:extLst>
  </p:cSld>
  <p:clrMapOvr>
    <a:masterClrMapping/>
  </p:clrMapOv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hlinkClick r:id="rId2"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3" action="ppaction://hlinksldjump"/>
              </a:rPr>
              <a:t>Back To AISS Rack</a:t>
            </a:r>
            <a:endParaRPr lang="en-US" sz="1200" dirty="0">
              <a:latin typeface="+mn-lt"/>
            </a:endParaRPr>
          </a:p>
        </p:txBody>
      </p:sp>
    </p:spTree>
    <p:extLst>
      <p:ext uri="{BB962C8B-B14F-4D97-AF65-F5344CB8AC3E}">
        <p14:creationId xmlns:p14="http://schemas.microsoft.com/office/powerpoint/2010/main" val="317861470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584775"/>
          </a:xfrm>
          <a:prstGeom prst="rect">
            <a:avLst/>
          </a:prstGeom>
          <a:noFill/>
        </p:spPr>
        <p:txBody>
          <a:bodyPr wrap="square" rtlCol="0">
            <a:spAutoFit/>
          </a:bodyPr>
          <a:lstStyle/>
          <a:p>
            <a:r>
              <a:rPr lang="en-US" sz="3200" dirty="0" smtClean="0">
                <a:solidFill>
                  <a:schemeClr val="bg1">
                    <a:lumMod val="95000"/>
                  </a:schemeClr>
                </a:solidFill>
                <a:latin typeface="Corbel" pitchFamily="34" charset="0"/>
              </a:rPr>
              <a:t>GTCO </a:t>
            </a:r>
            <a:r>
              <a:rPr lang="en-US" sz="3200" dirty="0" err="1" smtClean="0">
                <a:solidFill>
                  <a:schemeClr val="bg1">
                    <a:lumMod val="95000"/>
                  </a:schemeClr>
                </a:solidFill>
                <a:latin typeface="Corbel" pitchFamily="34" charset="0"/>
              </a:rPr>
              <a:t>CalComp</a:t>
            </a:r>
            <a:r>
              <a:rPr lang="en-US" sz="3200" dirty="0" smtClean="0">
                <a:solidFill>
                  <a:schemeClr val="bg1">
                    <a:lumMod val="95000"/>
                  </a:schemeClr>
                </a:solidFill>
                <a:latin typeface="Corbel" pitchFamily="34" charset="0"/>
              </a:rPr>
              <a:t> A1 Tablet Digitizer, Drawing Board VI</a:t>
            </a:r>
            <a:endParaRPr lang="en-US" sz="32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sp>
        <p:nvSpPr>
          <p:cNvPr id="2" name="TextBox 1">
            <a:hlinkClick r:id="rId3"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4" action="ppaction://hlinksldjump"/>
              </a:rPr>
              <a:t>Back To AISS Rack</a:t>
            </a:r>
            <a:endParaRPr lang="en-US" sz="1200" dirty="0">
              <a:latin typeface="+mn-lt"/>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8873" y="1533220"/>
            <a:ext cx="8451327" cy="4407527"/>
          </a:xfrm>
          <a:prstGeom prst="rect">
            <a:avLst/>
          </a:prstGeom>
        </p:spPr>
      </p:pic>
    </p:spTree>
    <p:extLst>
      <p:ext uri="{BB962C8B-B14F-4D97-AF65-F5344CB8AC3E}">
        <p14:creationId xmlns:p14="http://schemas.microsoft.com/office/powerpoint/2010/main" val="1586830725"/>
      </p:ext>
    </p:extLst>
  </p:cSld>
  <p:clrMapOvr>
    <a:masterClrMapping/>
  </p:clrMapOvr>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584775"/>
          </a:xfrm>
          <a:prstGeom prst="rect">
            <a:avLst/>
          </a:prstGeom>
          <a:noFill/>
        </p:spPr>
        <p:txBody>
          <a:bodyPr wrap="square" rtlCol="0">
            <a:spAutoFit/>
          </a:bodyPr>
          <a:lstStyle/>
          <a:p>
            <a:r>
              <a:rPr lang="en-US" sz="3200" dirty="0" smtClean="0">
                <a:solidFill>
                  <a:schemeClr val="bg1">
                    <a:lumMod val="95000"/>
                  </a:schemeClr>
                </a:solidFill>
                <a:latin typeface="Corbel" pitchFamily="34" charset="0"/>
              </a:rPr>
              <a:t>GTCO </a:t>
            </a:r>
            <a:r>
              <a:rPr lang="en-US" sz="3200" dirty="0" err="1" smtClean="0">
                <a:solidFill>
                  <a:schemeClr val="bg1">
                    <a:lumMod val="95000"/>
                  </a:schemeClr>
                </a:solidFill>
                <a:latin typeface="Corbel" pitchFamily="34" charset="0"/>
              </a:rPr>
              <a:t>CalComp</a:t>
            </a:r>
            <a:r>
              <a:rPr lang="en-US" sz="3200" dirty="0" smtClean="0">
                <a:solidFill>
                  <a:schemeClr val="bg1">
                    <a:lumMod val="95000"/>
                  </a:schemeClr>
                </a:solidFill>
                <a:latin typeface="Corbel" pitchFamily="34" charset="0"/>
              </a:rPr>
              <a:t> A1 Tablet Digitizer, Drawing Board VI</a:t>
            </a:r>
            <a:endParaRPr lang="en-US" sz="32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8020" y="1533220"/>
            <a:ext cx="7433032" cy="4407527"/>
          </a:xfrm>
          <a:prstGeom prst="rect">
            <a:avLst/>
          </a:prstGeom>
        </p:spPr>
      </p:pic>
      <p:sp>
        <p:nvSpPr>
          <p:cNvPr id="15" name="TextBox 14">
            <a:hlinkClick r:id="rId4"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5" action="ppaction://hlinksldjump"/>
              </a:rPr>
              <a:t>Back To AISS Rack</a:t>
            </a:r>
            <a:endParaRPr lang="en-US" sz="1200" dirty="0">
              <a:latin typeface="+mn-lt"/>
            </a:endParaRPr>
          </a:p>
        </p:txBody>
      </p:sp>
    </p:spTree>
    <p:extLst>
      <p:ext uri="{BB962C8B-B14F-4D97-AF65-F5344CB8AC3E}">
        <p14:creationId xmlns:p14="http://schemas.microsoft.com/office/powerpoint/2010/main" val="1477769455"/>
      </p:ext>
    </p:extLst>
  </p:cSld>
  <p:clrMapOvr>
    <a:masterClrMapping/>
  </p:clrMapOv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584775"/>
          </a:xfrm>
          <a:prstGeom prst="rect">
            <a:avLst/>
          </a:prstGeom>
          <a:noFill/>
        </p:spPr>
        <p:txBody>
          <a:bodyPr wrap="square" rtlCol="0">
            <a:spAutoFit/>
          </a:bodyPr>
          <a:lstStyle/>
          <a:p>
            <a:r>
              <a:rPr lang="en-US" sz="3200" dirty="0" smtClean="0">
                <a:solidFill>
                  <a:schemeClr val="bg1">
                    <a:lumMod val="95000"/>
                  </a:schemeClr>
                </a:solidFill>
                <a:latin typeface="Corbel" pitchFamily="34" charset="0"/>
              </a:rPr>
              <a:t>GTCO </a:t>
            </a:r>
            <a:r>
              <a:rPr lang="en-US" sz="3200" dirty="0" err="1" smtClean="0">
                <a:solidFill>
                  <a:schemeClr val="bg1">
                    <a:lumMod val="95000"/>
                  </a:schemeClr>
                </a:solidFill>
                <a:latin typeface="Corbel" pitchFamily="34" charset="0"/>
              </a:rPr>
              <a:t>CalComp</a:t>
            </a:r>
            <a:r>
              <a:rPr lang="en-US" sz="3200" dirty="0" smtClean="0">
                <a:solidFill>
                  <a:schemeClr val="bg1">
                    <a:lumMod val="95000"/>
                  </a:schemeClr>
                </a:solidFill>
                <a:latin typeface="Corbel" pitchFamily="34" charset="0"/>
              </a:rPr>
              <a:t> A1 Tablet Digitizer, Drawing Board VI</a:t>
            </a:r>
            <a:endParaRPr lang="en-US" sz="32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8020" y="1919417"/>
            <a:ext cx="7433032" cy="3635132"/>
          </a:xfrm>
          <a:prstGeom prst="rect">
            <a:avLst/>
          </a:prstGeom>
        </p:spPr>
      </p:pic>
      <p:sp>
        <p:nvSpPr>
          <p:cNvPr id="15" name="TextBox 14">
            <a:hlinkClick r:id="rId4"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5" action="ppaction://hlinksldjump"/>
              </a:rPr>
              <a:t>Back To AISS Rack</a:t>
            </a:r>
            <a:endParaRPr lang="en-US" sz="1200" dirty="0">
              <a:latin typeface="+mn-lt"/>
            </a:endParaRPr>
          </a:p>
        </p:txBody>
      </p:sp>
    </p:spTree>
    <p:extLst>
      <p:ext uri="{BB962C8B-B14F-4D97-AF65-F5344CB8AC3E}">
        <p14:creationId xmlns:p14="http://schemas.microsoft.com/office/powerpoint/2010/main" val="353787642"/>
      </p:ext>
    </p:extLst>
  </p:cSld>
  <p:clrMapOvr>
    <a:masterClrMapping/>
  </p:clrMapOvr>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584775"/>
          </a:xfrm>
          <a:prstGeom prst="rect">
            <a:avLst/>
          </a:prstGeom>
          <a:noFill/>
        </p:spPr>
        <p:txBody>
          <a:bodyPr wrap="square" rtlCol="0">
            <a:spAutoFit/>
          </a:bodyPr>
          <a:lstStyle/>
          <a:p>
            <a:r>
              <a:rPr lang="en-US" sz="3200" dirty="0" smtClean="0">
                <a:solidFill>
                  <a:schemeClr val="bg1">
                    <a:lumMod val="95000"/>
                  </a:schemeClr>
                </a:solidFill>
                <a:latin typeface="Corbel" pitchFamily="34" charset="0"/>
              </a:rPr>
              <a:t>GTCO </a:t>
            </a:r>
            <a:r>
              <a:rPr lang="en-US" sz="3200" dirty="0" err="1" smtClean="0">
                <a:solidFill>
                  <a:schemeClr val="bg1">
                    <a:lumMod val="95000"/>
                  </a:schemeClr>
                </a:solidFill>
                <a:latin typeface="Corbel" pitchFamily="34" charset="0"/>
              </a:rPr>
              <a:t>CalComp</a:t>
            </a:r>
            <a:r>
              <a:rPr lang="en-US" sz="3200" dirty="0" smtClean="0">
                <a:solidFill>
                  <a:schemeClr val="bg1">
                    <a:lumMod val="95000"/>
                  </a:schemeClr>
                </a:solidFill>
                <a:latin typeface="Corbel" pitchFamily="34" charset="0"/>
              </a:rPr>
              <a:t> A1 Tablet Digitizer, Drawing Board VI</a:t>
            </a:r>
            <a:endParaRPr lang="en-US" sz="32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8020" y="2319406"/>
            <a:ext cx="7433032" cy="2835153"/>
          </a:xfrm>
          <a:prstGeom prst="rect">
            <a:avLst/>
          </a:prstGeom>
        </p:spPr>
      </p:pic>
      <p:sp>
        <p:nvSpPr>
          <p:cNvPr id="15" name="TextBox 14">
            <a:hlinkClick r:id="rId4"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5" action="ppaction://hlinksldjump"/>
              </a:rPr>
              <a:t>Back To AISS Rack</a:t>
            </a:r>
            <a:endParaRPr lang="en-US" sz="1200" dirty="0">
              <a:latin typeface="+mn-lt"/>
            </a:endParaRPr>
          </a:p>
        </p:txBody>
      </p:sp>
    </p:spTree>
    <p:extLst>
      <p:ext uri="{BB962C8B-B14F-4D97-AF65-F5344CB8AC3E}">
        <p14:creationId xmlns:p14="http://schemas.microsoft.com/office/powerpoint/2010/main" val="1557986448"/>
      </p:ext>
    </p:extLst>
  </p:cSld>
  <p:clrMapOvr>
    <a:masterClrMapping/>
  </p:clrMapOv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584775"/>
          </a:xfrm>
          <a:prstGeom prst="rect">
            <a:avLst/>
          </a:prstGeom>
          <a:noFill/>
        </p:spPr>
        <p:txBody>
          <a:bodyPr wrap="square" rtlCol="0">
            <a:spAutoFit/>
          </a:bodyPr>
          <a:lstStyle/>
          <a:p>
            <a:r>
              <a:rPr lang="en-US" sz="3200" dirty="0" smtClean="0">
                <a:solidFill>
                  <a:schemeClr val="bg1">
                    <a:lumMod val="95000"/>
                  </a:schemeClr>
                </a:solidFill>
                <a:latin typeface="Corbel" pitchFamily="34" charset="0"/>
              </a:rPr>
              <a:t>GTCO </a:t>
            </a:r>
            <a:r>
              <a:rPr lang="en-US" sz="3200" dirty="0" err="1" smtClean="0">
                <a:solidFill>
                  <a:schemeClr val="bg1">
                    <a:lumMod val="95000"/>
                  </a:schemeClr>
                </a:solidFill>
                <a:latin typeface="Corbel" pitchFamily="34" charset="0"/>
              </a:rPr>
              <a:t>CalComp</a:t>
            </a:r>
            <a:r>
              <a:rPr lang="en-US" sz="3200" dirty="0" smtClean="0">
                <a:solidFill>
                  <a:schemeClr val="bg1">
                    <a:lumMod val="95000"/>
                  </a:schemeClr>
                </a:solidFill>
                <a:latin typeface="Corbel" pitchFamily="34" charset="0"/>
              </a:rPr>
              <a:t> A1 Tablet Digitizer, Drawing Board VI</a:t>
            </a:r>
            <a:endParaRPr lang="en-US" sz="32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1205" y="1676400"/>
            <a:ext cx="6863589" cy="3793349"/>
          </a:xfrm>
          <a:prstGeom prst="rect">
            <a:avLst/>
          </a:prstGeom>
        </p:spPr>
      </p:pic>
      <p:sp>
        <p:nvSpPr>
          <p:cNvPr id="15" name="TextBox 14">
            <a:hlinkClick r:id="rId4"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5" action="ppaction://hlinksldjump"/>
              </a:rPr>
              <a:t>Back To AISS Rack</a:t>
            </a:r>
            <a:endParaRPr lang="en-US" sz="1200" dirty="0">
              <a:latin typeface="+mn-lt"/>
            </a:endParaRPr>
          </a:p>
        </p:txBody>
      </p:sp>
    </p:spTree>
    <p:extLst>
      <p:ext uri="{BB962C8B-B14F-4D97-AF65-F5344CB8AC3E}">
        <p14:creationId xmlns:p14="http://schemas.microsoft.com/office/powerpoint/2010/main" val="1909891795"/>
      </p:ext>
    </p:extLst>
  </p:cSld>
  <p:clrMapOvr>
    <a:masterClrMapping/>
  </p:clrMapOvr>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hlinkClick r:id="rId2"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3" action="ppaction://hlinksldjump"/>
              </a:rPr>
              <a:t>Back To AISS Rack</a:t>
            </a:r>
            <a:endParaRPr lang="en-US" sz="1200" dirty="0">
              <a:latin typeface="+mn-lt"/>
            </a:endParaRPr>
          </a:p>
        </p:txBody>
      </p:sp>
    </p:spTree>
    <p:extLst>
      <p:ext uri="{BB962C8B-B14F-4D97-AF65-F5344CB8AC3E}">
        <p14:creationId xmlns:p14="http://schemas.microsoft.com/office/powerpoint/2010/main" val="32349420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Central Site – Manila ATMC</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Hardware Configuration Management Document</a:t>
            </a:r>
            <a:endParaRPr lang="en-US" dirty="0">
              <a:latin typeface="Corbel" pitchFamily="34" charset="0"/>
            </a:endParaRPr>
          </a:p>
        </p:txBody>
      </p:sp>
      <p:sp>
        <p:nvSpPr>
          <p:cNvPr id="16" name="TextBox 15"/>
          <p:cNvSpPr txBox="1"/>
          <p:nvPr/>
        </p:nvSpPr>
        <p:spPr>
          <a:xfrm>
            <a:off x="304802" y="1295408"/>
            <a:ext cx="9296400" cy="3539430"/>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r>
              <a:rPr lang="en-US" sz="2800" b="1" dirty="0" smtClean="0">
                <a:solidFill>
                  <a:schemeClr val="accent5">
                    <a:lumMod val="50000"/>
                  </a:schemeClr>
                </a:solidFill>
                <a:latin typeface="+mj-lt"/>
              </a:rPr>
              <a:t>WEB 02 Rack</a:t>
            </a:r>
          </a:p>
          <a:p>
            <a:r>
              <a:rPr lang="en-US" dirty="0">
                <a:solidFill>
                  <a:schemeClr val="accent5">
                    <a:lumMod val="50000"/>
                  </a:schemeClr>
                </a:solidFill>
                <a:latin typeface="+mj-lt"/>
              </a:rPr>
              <a:t>	</a:t>
            </a:r>
            <a:r>
              <a:rPr lang="en-US" dirty="0" smtClean="0">
                <a:solidFill>
                  <a:schemeClr val="accent5">
                    <a:lumMod val="50000"/>
                  </a:schemeClr>
                </a:solidFill>
                <a:latin typeface="+mj-lt"/>
              </a:rPr>
              <a:t>	Network Appliance:</a:t>
            </a:r>
          </a:p>
          <a:p>
            <a:r>
              <a:rPr lang="en-US" sz="2000" dirty="0" smtClean="0">
                <a:latin typeface="+mn-lt"/>
              </a:rPr>
              <a:t>			2 Cisco Switches for Central Site Clients</a:t>
            </a:r>
          </a:p>
          <a:p>
            <a:pPr marL="3543300" lvl="7" indent="-342900">
              <a:buFont typeface="Arial" pitchFamily="34" charset="0"/>
              <a:buChar char="•"/>
            </a:pPr>
            <a:r>
              <a:rPr lang="en-US" sz="2000" dirty="0">
                <a:latin typeface="+mn-lt"/>
                <a:hlinkClick r:id="rId3" action="ppaction://hlinksldjump"/>
              </a:rPr>
              <a:t>Cisco Catalyst 3750G 48X 10/100/1000 </a:t>
            </a:r>
            <a:r>
              <a:rPr lang="en-US" sz="2000" dirty="0" smtClean="0">
                <a:latin typeface="+mn-lt"/>
                <a:hlinkClick r:id="rId3" action="ppaction://hlinksldjump"/>
              </a:rPr>
              <a:t>/4SFP </a:t>
            </a:r>
            <a:r>
              <a:rPr lang="en-US" sz="2000" dirty="0">
                <a:latin typeface="+mn-lt"/>
                <a:hlinkClick r:id="rId3" action="ppaction://hlinksldjump"/>
              </a:rPr>
              <a:t>Standard Multilayer Image </a:t>
            </a:r>
            <a:endParaRPr lang="en-US" sz="2000" dirty="0" smtClean="0">
              <a:latin typeface="+mn-lt"/>
            </a:endParaRPr>
          </a:p>
          <a:p>
            <a:pPr marL="3543300" lvl="7" indent="-342900">
              <a:buFont typeface="Arial" pitchFamily="34" charset="0"/>
              <a:buChar char="•"/>
            </a:pPr>
            <a:r>
              <a:rPr lang="en-US" sz="2000" dirty="0" smtClean="0">
                <a:latin typeface="+mn-lt"/>
              </a:rPr>
              <a:t>(</a:t>
            </a:r>
            <a:r>
              <a:rPr lang="en-US" sz="2000" dirty="0">
                <a:latin typeface="+mn-lt"/>
              </a:rPr>
              <a:t>MNAILAN1ASW &amp; MNAILAN1BSW)</a:t>
            </a:r>
          </a:p>
          <a:p>
            <a:pPr lvl="0"/>
            <a:r>
              <a:rPr lang="en-US" sz="2000" dirty="0" smtClean="0">
                <a:latin typeface="+mn-lt"/>
              </a:rPr>
              <a:t> </a:t>
            </a:r>
            <a:r>
              <a:rPr lang="en-US" sz="2000" dirty="0">
                <a:solidFill>
                  <a:prstClr val="black"/>
                </a:solidFill>
                <a:latin typeface="Calibri"/>
              </a:rPr>
              <a:t>			2 Cisco </a:t>
            </a:r>
            <a:r>
              <a:rPr lang="en-US" sz="2000" dirty="0" smtClean="0">
                <a:solidFill>
                  <a:prstClr val="black"/>
                </a:solidFill>
                <a:latin typeface="Calibri"/>
              </a:rPr>
              <a:t>Switches for DMZ</a:t>
            </a:r>
            <a:endParaRPr lang="en-US" sz="2000" dirty="0">
              <a:solidFill>
                <a:prstClr val="black"/>
              </a:solidFill>
              <a:latin typeface="Calibri"/>
            </a:endParaRPr>
          </a:p>
          <a:p>
            <a:pPr marL="3543300" lvl="7" indent="-342900">
              <a:buFont typeface="Arial" pitchFamily="34" charset="0"/>
              <a:buChar char="•"/>
            </a:pPr>
            <a:r>
              <a:rPr lang="en-US" sz="2000" dirty="0">
                <a:solidFill>
                  <a:prstClr val="black"/>
                </a:solidFill>
                <a:latin typeface="Calibri"/>
              </a:rPr>
              <a:t>Cisco Catalyst </a:t>
            </a:r>
            <a:r>
              <a:rPr lang="en-US" sz="2000" dirty="0" smtClean="0">
                <a:solidFill>
                  <a:prstClr val="black"/>
                </a:solidFill>
                <a:latin typeface="Calibri"/>
              </a:rPr>
              <a:t>2960 24X</a:t>
            </a:r>
          </a:p>
          <a:p>
            <a:pPr marL="3543300" lvl="7" indent="-342900">
              <a:buFont typeface="Arial" pitchFamily="34" charset="0"/>
              <a:buChar char="•"/>
            </a:pPr>
            <a:r>
              <a:rPr lang="en-US" sz="2000" dirty="0" smtClean="0">
                <a:solidFill>
                  <a:prstClr val="black"/>
                </a:solidFill>
                <a:latin typeface="Calibri"/>
              </a:rPr>
              <a:t>(MNWSLAN2ASW </a:t>
            </a:r>
            <a:r>
              <a:rPr lang="en-US" sz="2000" dirty="0">
                <a:solidFill>
                  <a:prstClr val="black"/>
                </a:solidFill>
                <a:latin typeface="Calibri"/>
              </a:rPr>
              <a:t>&amp; </a:t>
            </a:r>
            <a:r>
              <a:rPr lang="en-US" sz="2000" dirty="0" smtClean="0">
                <a:solidFill>
                  <a:prstClr val="black"/>
                </a:solidFill>
                <a:latin typeface="Calibri"/>
              </a:rPr>
              <a:t>MNWSLAN2BSW</a:t>
            </a:r>
            <a:r>
              <a:rPr lang="en-US" sz="2000" dirty="0">
                <a:solidFill>
                  <a:prstClr val="black"/>
                </a:solidFill>
                <a:latin typeface="Calibri"/>
              </a:rPr>
              <a:t>)</a:t>
            </a:r>
          </a:p>
          <a:p>
            <a:endParaRPr lang="en-US" sz="2000" dirty="0" smtClean="0">
              <a:solidFill>
                <a:schemeClr val="accent5">
                  <a:lumMod val="50000"/>
                </a:schemeClr>
              </a:solidFill>
              <a:latin typeface="+mn-lt"/>
            </a:endParaRPr>
          </a:p>
        </p:txBody>
      </p:sp>
    </p:spTree>
    <p:extLst>
      <p:ext uri="{BB962C8B-B14F-4D97-AF65-F5344CB8AC3E}">
        <p14:creationId xmlns:p14="http://schemas.microsoft.com/office/powerpoint/2010/main" val="2568079777"/>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Central Site – Manila ATMC</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Site Installation File – Manila ATMC</a:t>
            </a:r>
            <a:endParaRPr lang="en-US" dirty="0">
              <a:latin typeface="Corbel" pitchFamily="34" charset="0"/>
            </a:endParaRPr>
          </a:p>
        </p:txBody>
      </p:sp>
      <p:sp>
        <p:nvSpPr>
          <p:cNvPr id="16" name="TextBox 15"/>
          <p:cNvSpPr txBox="1"/>
          <p:nvPr/>
        </p:nvSpPr>
        <p:spPr>
          <a:xfrm>
            <a:off x="304802" y="1295408"/>
            <a:ext cx="9296400" cy="1446550"/>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r>
              <a:rPr lang="en-US" sz="2800" b="1" dirty="0" err="1" smtClean="0">
                <a:solidFill>
                  <a:schemeClr val="accent5">
                    <a:lumMod val="50000"/>
                  </a:schemeClr>
                </a:solidFill>
                <a:latin typeface="+mj-lt"/>
              </a:rPr>
              <a:t>BackBone</a:t>
            </a:r>
            <a:r>
              <a:rPr lang="en-US" sz="2800" b="1" dirty="0" smtClean="0">
                <a:solidFill>
                  <a:schemeClr val="accent5">
                    <a:lumMod val="50000"/>
                  </a:schemeClr>
                </a:solidFill>
                <a:latin typeface="+mj-lt"/>
              </a:rPr>
              <a:t>-A Rack</a:t>
            </a:r>
          </a:p>
          <a:p>
            <a:r>
              <a:rPr lang="en-US" dirty="0" smtClean="0">
                <a:solidFill>
                  <a:schemeClr val="accent5">
                    <a:lumMod val="50000"/>
                  </a:schemeClr>
                </a:solidFill>
                <a:latin typeface="+mj-lt"/>
              </a:rPr>
              <a:t> </a:t>
            </a:r>
            <a:endParaRPr lang="en-US" sz="2000" dirty="0" smtClean="0">
              <a:solidFill>
                <a:schemeClr val="accent5">
                  <a:lumMod val="50000"/>
                </a:schemeClr>
              </a:solidFill>
              <a:latin typeface="+mn-lt"/>
            </a:endParaRPr>
          </a:p>
          <a:p>
            <a:endParaRPr lang="en-US" dirty="0" smtClean="0">
              <a:solidFill>
                <a:schemeClr val="accent5">
                  <a:lumMod val="50000"/>
                </a:schemeClr>
              </a:solidFill>
              <a:latin typeface="+mj-l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2854" y="1140188"/>
            <a:ext cx="4382259" cy="5336811"/>
          </a:xfrm>
          <a:prstGeom prst="rect">
            <a:avLst/>
          </a:prstGeom>
        </p:spPr>
      </p:pic>
    </p:spTree>
    <p:extLst>
      <p:ext uri="{BB962C8B-B14F-4D97-AF65-F5344CB8AC3E}">
        <p14:creationId xmlns:p14="http://schemas.microsoft.com/office/powerpoint/2010/main" val="3666067894"/>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dirty="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dirty="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dirty="0"/>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dirty="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dirty="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dirty="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Central Site – Manila ATMC</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Site Installation File – Manila ATMC</a:t>
            </a:r>
            <a:endParaRPr lang="en-US" dirty="0">
              <a:latin typeface="Corbel" pitchFamily="34" charset="0"/>
            </a:endParaRPr>
          </a:p>
        </p:txBody>
      </p:sp>
      <p:sp>
        <p:nvSpPr>
          <p:cNvPr id="16" name="TextBox 15"/>
          <p:cNvSpPr txBox="1"/>
          <p:nvPr/>
        </p:nvSpPr>
        <p:spPr>
          <a:xfrm>
            <a:off x="304802" y="1295408"/>
            <a:ext cx="9296400" cy="1446550"/>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r>
              <a:rPr lang="en-US" sz="2800" b="1" dirty="0" err="1" smtClean="0">
                <a:solidFill>
                  <a:schemeClr val="accent5">
                    <a:lumMod val="50000"/>
                  </a:schemeClr>
                </a:solidFill>
                <a:latin typeface="+mj-lt"/>
              </a:rPr>
              <a:t>BackBone</a:t>
            </a:r>
            <a:r>
              <a:rPr lang="en-US" sz="2800" b="1" dirty="0" smtClean="0">
                <a:solidFill>
                  <a:schemeClr val="accent5">
                    <a:lumMod val="50000"/>
                  </a:schemeClr>
                </a:solidFill>
                <a:latin typeface="+mj-lt"/>
              </a:rPr>
              <a:t>-B Rack</a:t>
            </a:r>
          </a:p>
          <a:p>
            <a:r>
              <a:rPr lang="en-US" dirty="0" smtClean="0">
                <a:solidFill>
                  <a:schemeClr val="accent5">
                    <a:lumMod val="50000"/>
                  </a:schemeClr>
                </a:solidFill>
                <a:latin typeface="+mj-lt"/>
              </a:rPr>
              <a:t> </a:t>
            </a:r>
            <a:endParaRPr lang="en-US" sz="2000" dirty="0" smtClean="0">
              <a:solidFill>
                <a:schemeClr val="accent5">
                  <a:lumMod val="50000"/>
                </a:schemeClr>
              </a:solidFill>
              <a:latin typeface="+mn-lt"/>
            </a:endParaRPr>
          </a:p>
          <a:p>
            <a:endParaRPr lang="en-US" dirty="0" smtClean="0">
              <a:solidFill>
                <a:schemeClr val="accent5">
                  <a:lumMod val="50000"/>
                </a:schemeClr>
              </a:solidFill>
              <a:latin typeface="+mj-l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8274" y="1140188"/>
            <a:ext cx="4351419" cy="5336811"/>
          </a:xfrm>
          <a:prstGeom prst="rect">
            <a:avLst/>
          </a:prstGeom>
        </p:spPr>
      </p:pic>
    </p:spTree>
    <p:extLst>
      <p:ext uri="{BB962C8B-B14F-4D97-AF65-F5344CB8AC3E}">
        <p14:creationId xmlns:p14="http://schemas.microsoft.com/office/powerpoint/2010/main" val="2514367623"/>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Central Site – Manila ATMC</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Hardware Configuration Management Document</a:t>
            </a:r>
            <a:endParaRPr lang="en-US" dirty="0">
              <a:latin typeface="Corbel" pitchFamily="34" charset="0"/>
            </a:endParaRPr>
          </a:p>
        </p:txBody>
      </p:sp>
      <p:sp>
        <p:nvSpPr>
          <p:cNvPr id="16" name="TextBox 15"/>
          <p:cNvSpPr txBox="1"/>
          <p:nvPr/>
        </p:nvSpPr>
        <p:spPr>
          <a:xfrm>
            <a:off x="304802" y="1295408"/>
            <a:ext cx="9296400" cy="2308324"/>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r>
              <a:rPr lang="en-US" sz="2800" b="1" dirty="0" err="1" smtClean="0">
                <a:solidFill>
                  <a:schemeClr val="accent5">
                    <a:lumMod val="50000"/>
                  </a:schemeClr>
                </a:solidFill>
                <a:latin typeface="+mj-lt"/>
              </a:rPr>
              <a:t>BackBone</a:t>
            </a:r>
            <a:r>
              <a:rPr lang="en-US" sz="2800" b="1" dirty="0" smtClean="0">
                <a:solidFill>
                  <a:schemeClr val="accent5">
                    <a:lumMod val="50000"/>
                  </a:schemeClr>
                </a:solidFill>
                <a:latin typeface="+mj-lt"/>
              </a:rPr>
              <a:t> Rack</a:t>
            </a:r>
          </a:p>
          <a:p>
            <a:r>
              <a:rPr lang="en-US" dirty="0">
                <a:solidFill>
                  <a:schemeClr val="accent5">
                    <a:lumMod val="50000"/>
                  </a:schemeClr>
                </a:solidFill>
                <a:latin typeface="+mj-lt"/>
              </a:rPr>
              <a:t>	</a:t>
            </a:r>
            <a:r>
              <a:rPr lang="en-US" dirty="0" smtClean="0">
                <a:solidFill>
                  <a:schemeClr val="accent5">
                    <a:lumMod val="50000"/>
                  </a:schemeClr>
                </a:solidFill>
                <a:latin typeface="+mj-lt"/>
              </a:rPr>
              <a:t>	Network Appliance:</a:t>
            </a:r>
          </a:p>
          <a:p>
            <a:r>
              <a:rPr lang="en-US" sz="2000" dirty="0" smtClean="0">
                <a:latin typeface="+mn-lt"/>
              </a:rPr>
              <a:t>			2 Cisco Routers</a:t>
            </a:r>
          </a:p>
          <a:p>
            <a:pPr marL="3543300" lvl="7" indent="-342900">
              <a:buFont typeface="Arial" pitchFamily="34" charset="0"/>
              <a:buChar char="•"/>
            </a:pPr>
            <a:r>
              <a:rPr lang="en-US" sz="2000" dirty="0">
                <a:latin typeface="+mn-lt"/>
              </a:rPr>
              <a:t>Cisco Catalyst </a:t>
            </a:r>
            <a:r>
              <a:rPr lang="en-US" sz="2000" dirty="0" smtClean="0">
                <a:latin typeface="+mn-lt"/>
              </a:rPr>
              <a:t>2821 16X </a:t>
            </a:r>
          </a:p>
          <a:p>
            <a:pPr marL="3543300" lvl="7" indent="-342900">
              <a:buFont typeface="Arial" pitchFamily="34" charset="0"/>
              <a:buChar char="•"/>
            </a:pPr>
            <a:r>
              <a:rPr lang="en-US" sz="2000" dirty="0" smtClean="0">
                <a:latin typeface="+mn-lt"/>
              </a:rPr>
              <a:t>(MNBBNET1ART &amp; MNBBNET1BRT)</a:t>
            </a:r>
            <a:endParaRPr lang="en-US" sz="2000" dirty="0">
              <a:latin typeface="+mn-lt"/>
            </a:endParaRPr>
          </a:p>
          <a:p>
            <a:pPr lvl="0"/>
            <a:r>
              <a:rPr lang="en-US" sz="2000" dirty="0" smtClean="0">
                <a:latin typeface="+mn-lt"/>
              </a:rPr>
              <a:t> </a:t>
            </a:r>
            <a:r>
              <a:rPr lang="en-US" sz="2000" dirty="0">
                <a:solidFill>
                  <a:prstClr val="black"/>
                </a:solidFill>
                <a:latin typeface="Calibri"/>
              </a:rPr>
              <a:t>			</a:t>
            </a:r>
            <a:endParaRPr lang="en-US" sz="2000" dirty="0" smtClean="0">
              <a:solidFill>
                <a:schemeClr val="accent5">
                  <a:lumMod val="50000"/>
                </a:schemeClr>
              </a:solidFill>
              <a:latin typeface="+mn-lt"/>
            </a:endParaRPr>
          </a:p>
        </p:txBody>
      </p:sp>
    </p:spTree>
    <p:extLst>
      <p:ext uri="{BB962C8B-B14F-4D97-AF65-F5344CB8AC3E}">
        <p14:creationId xmlns:p14="http://schemas.microsoft.com/office/powerpoint/2010/main" val="3472601042"/>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Central Site – Manila ATMC</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Hardware Configuration Management Document</a:t>
            </a:r>
            <a:endParaRPr lang="en-US" dirty="0">
              <a:latin typeface="Corbel" pitchFamily="34" charset="0"/>
            </a:endParaRPr>
          </a:p>
        </p:txBody>
      </p:sp>
      <p:sp>
        <p:nvSpPr>
          <p:cNvPr id="16" name="TextBox 15"/>
          <p:cNvSpPr txBox="1"/>
          <p:nvPr/>
        </p:nvSpPr>
        <p:spPr>
          <a:xfrm>
            <a:off x="304802" y="1295416"/>
            <a:ext cx="9296400" cy="3354765"/>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r>
              <a:rPr lang="en-US" sz="2800" b="1" dirty="0" smtClean="0">
                <a:solidFill>
                  <a:schemeClr val="accent5">
                    <a:lumMod val="50000"/>
                  </a:schemeClr>
                </a:solidFill>
                <a:latin typeface="+mj-lt"/>
              </a:rPr>
              <a:t>Communication Equipment Room</a:t>
            </a:r>
          </a:p>
          <a:p>
            <a:r>
              <a:rPr lang="en-US" dirty="0">
                <a:solidFill>
                  <a:schemeClr val="accent5">
                    <a:lumMod val="50000"/>
                  </a:schemeClr>
                </a:solidFill>
                <a:latin typeface="+mj-lt"/>
              </a:rPr>
              <a:t>	</a:t>
            </a:r>
            <a:r>
              <a:rPr lang="en-US" dirty="0" smtClean="0">
                <a:solidFill>
                  <a:schemeClr val="accent5">
                    <a:lumMod val="50000"/>
                  </a:schemeClr>
                </a:solidFill>
                <a:latin typeface="+mj-lt"/>
              </a:rPr>
              <a:t>	AIS Technical Workstation:</a:t>
            </a:r>
          </a:p>
          <a:p>
            <a:r>
              <a:rPr lang="en-US" sz="2000" dirty="0" smtClean="0">
                <a:latin typeface="+mn-lt"/>
              </a:rPr>
              <a:t>			1 </a:t>
            </a:r>
            <a:r>
              <a:rPr lang="en-US" sz="2000" dirty="0">
                <a:latin typeface="+mn-lt"/>
              </a:rPr>
              <a:t>AISS LAN Control </a:t>
            </a:r>
            <a:r>
              <a:rPr lang="en-US" sz="2000" dirty="0" smtClean="0">
                <a:latin typeface="+mn-lt"/>
              </a:rPr>
              <a:t>Workstation</a:t>
            </a:r>
          </a:p>
          <a:p>
            <a:pPr marL="3543300" lvl="7" indent="-342900">
              <a:buFont typeface="Arial" pitchFamily="34" charset="0"/>
              <a:buChar char="•"/>
            </a:pPr>
            <a:r>
              <a:rPr lang="en-US" sz="2000" dirty="0" smtClean="0">
                <a:latin typeface="+mn-lt"/>
                <a:hlinkClick r:id="rId3" action="ppaction://hlinksldjump"/>
              </a:rPr>
              <a:t>HP </a:t>
            </a:r>
            <a:r>
              <a:rPr lang="en-US" sz="2000" dirty="0">
                <a:latin typeface="+mn-lt"/>
                <a:hlinkClick r:id="rId3" action="ppaction://hlinksldjump"/>
              </a:rPr>
              <a:t>Z230 Tower </a:t>
            </a:r>
            <a:r>
              <a:rPr lang="en-US" sz="2000" dirty="0" smtClean="0">
                <a:latin typeface="+mn-lt"/>
                <a:hlinkClick r:id="rId3" action="ppaction://hlinksldjump"/>
              </a:rPr>
              <a:t>Workstation</a:t>
            </a:r>
            <a:endParaRPr lang="en-US" sz="2000" dirty="0" smtClean="0">
              <a:latin typeface="+mn-lt"/>
            </a:endParaRPr>
          </a:p>
          <a:p>
            <a:pPr marL="3543300" lvl="7" indent="-342900">
              <a:buFont typeface="Arial" pitchFamily="34" charset="0"/>
              <a:buChar char="•"/>
            </a:pPr>
            <a:r>
              <a:rPr lang="en-US" sz="2000" dirty="0" smtClean="0">
                <a:latin typeface="+mn-lt"/>
                <a:hlinkClick r:id="rId4" action="ppaction://hlinksldjump"/>
              </a:rPr>
              <a:t>HP </a:t>
            </a:r>
            <a:r>
              <a:rPr lang="en-US" sz="2000" dirty="0">
                <a:latin typeface="+mn-lt"/>
                <a:hlinkClick r:id="rId4" action="ppaction://hlinksldjump"/>
              </a:rPr>
              <a:t>Z22I 21.5-Inch IPS </a:t>
            </a:r>
            <a:r>
              <a:rPr lang="en-US" sz="2000" dirty="0" smtClean="0">
                <a:latin typeface="+mn-lt"/>
                <a:hlinkClick r:id="rId4" action="ppaction://hlinksldjump"/>
              </a:rPr>
              <a:t>Monitor</a:t>
            </a:r>
            <a:endParaRPr lang="en-US" sz="2000" dirty="0" smtClean="0">
              <a:latin typeface="+mn-lt"/>
            </a:endParaRPr>
          </a:p>
          <a:p>
            <a:pPr marL="3543300" lvl="7" indent="-342900">
              <a:buFont typeface="Arial" pitchFamily="34" charset="0"/>
              <a:buChar char="•"/>
            </a:pPr>
            <a:r>
              <a:rPr lang="en-US" sz="2000" dirty="0" smtClean="0">
                <a:latin typeface="+mn-lt"/>
              </a:rPr>
              <a:t>Node Name: (MAN-TEC-01)</a:t>
            </a:r>
            <a:endParaRPr lang="en-US" sz="2000" dirty="0">
              <a:latin typeface="+mn-lt"/>
            </a:endParaRPr>
          </a:p>
          <a:p>
            <a:r>
              <a:rPr lang="en-US" dirty="0" smtClean="0">
                <a:solidFill>
                  <a:schemeClr val="accent5">
                    <a:lumMod val="50000"/>
                  </a:schemeClr>
                </a:solidFill>
                <a:latin typeface="+mj-lt"/>
              </a:rPr>
              <a:t>		AIS Printer:</a:t>
            </a:r>
            <a:endParaRPr lang="en-US" sz="2000" dirty="0" smtClean="0">
              <a:latin typeface="+mn-lt"/>
            </a:endParaRPr>
          </a:p>
          <a:p>
            <a:pPr marL="3086100" lvl="6" indent="-342900">
              <a:buFont typeface="Arial" pitchFamily="34" charset="0"/>
              <a:buChar char="•"/>
            </a:pPr>
            <a:r>
              <a:rPr lang="en-US" sz="2000" dirty="0" smtClean="0">
                <a:latin typeface="+mn-lt"/>
                <a:hlinkClick r:id="rId5" action="ppaction://hlinksldjump"/>
              </a:rPr>
              <a:t>1 HP </a:t>
            </a:r>
            <a:r>
              <a:rPr lang="en-US" sz="2000" dirty="0">
                <a:latin typeface="+mn-lt"/>
                <a:hlinkClick r:id="rId5" action="ppaction://hlinksldjump"/>
              </a:rPr>
              <a:t>OfficeJet7110 Wide Format </a:t>
            </a:r>
            <a:r>
              <a:rPr lang="en-US" sz="2000" dirty="0" err="1" smtClean="0">
                <a:latin typeface="+mn-lt"/>
                <a:hlinkClick r:id="rId5" action="ppaction://hlinksldjump"/>
              </a:rPr>
              <a:t>ePrinter</a:t>
            </a:r>
            <a:endParaRPr lang="en-US" sz="2000" dirty="0">
              <a:latin typeface="+mn-lt"/>
            </a:endParaRPr>
          </a:p>
          <a:p>
            <a:endParaRPr lang="en-US" dirty="0" smtClean="0">
              <a:solidFill>
                <a:schemeClr val="accent5">
                  <a:lumMod val="50000"/>
                </a:schemeClr>
              </a:solidFill>
              <a:latin typeface="+mj-lt"/>
            </a:endParaRPr>
          </a:p>
        </p:txBody>
      </p:sp>
    </p:spTree>
    <p:extLst>
      <p:ext uri="{BB962C8B-B14F-4D97-AF65-F5344CB8AC3E}">
        <p14:creationId xmlns:p14="http://schemas.microsoft.com/office/powerpoint/2010/main" val="3828996797"/>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Central Site – Manila ATMC</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Hardware Configuration Management Document</a:t>
            </a:r>
            <a:endParaRPr lang="en-US" dirty="0">
              <a:latin typeface="Corbel" pitchFamily="34" charset="0"/>
            </a:endParaRPr>
          </a:p>
        </p:txBody>
      </p:sp>
      <p:sp>
        <p:nvSpPr>
          <p:cNvPr id="16" name="TextBox 15"/>
          <p:cNvSpPr txBox="1"/>
          <p:nvPr/>
        </p:nvSpPr>
        <p:spPr>
          <a:xfrm>
            <a:off x="304802" y="1295408"/>
            <a:ext cx="9296400" cy="5139869"/>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r>
              <a:rPr lang="en-US" sz="2800" b="1" dirty="0" smtClean="0">
                <a:solidFill>
                  <a:schemeClr val="accent5">
                    <a:lumMod val="50000"/>
                  </a:schemeClr>
                </a:solidFill>
                <a:latin typeface="+mj-lt"/>
              </a:rPr>
              <a:t>AIS Room</a:t>
            </a:r>
          </a:p>
          <a:p>
            <a:r>
              <a:rPr lang="en-US" dirty="0">
                <a:solidFill>
                  <a:schemeClr val="accent5">
                    <a:lumMod val="50000"/>
                  </a:schemeClr>
                </a:solidFill>
                <a:latin typeface="+mj-lt"/>
              </a:rPr>
              <a:t>	</a:t>
            </a:r>
            <a:r>
              <a:rPr lang="en-US" dirty="0" smtClean="0">
                <a:solidFill>
                  <a:schemeClr val="accent5">
                    <a:lumMod val="50000"/>
                  </a:schemeClr>
                </a:solidFill>
                <a:latin typeface="+mj-lt"/>
              </a:rPr>
              <a:t>	AIS Workstations:</a:t>
            </a:r>
          </a:p>
          <a:p>
            <a:r>
              <a:rPr lang="en-US" sz="2000" dirty="0" smtClean="0">
                <a:latin typeface="+mn-lt"/>
              </a:rPr>
              <a:t>			4 </a:t>
            </a:r>
            <a:r>
              <a:rPr lang="en-US" sz="2000" dirty="0">
                <a:latin typeface="+mn-lt"/>
              </a:rPr>
              <a:t>AIS Workstations w/ AMHS UA </a:t>
            </a:r>
            <a:endParaRPr lang="en-US" sz="2000" dirty="0" smtClean="0">
              <a:latin typeface="+mn-lt"/>
            </a:endParaRPr>
          </a:p>
          <a:p>
            <a:pPr marL="3543300" lvl="7" indent="-342900">
              <a:buFont typeface="Arial" pitchFamily="34" charset="0"/>
              <a:buChar char="•"/>
            </a:pPr>
            <a:r>
              <a:rPr lang="en-US" sz="2000" dirty="0" smtClean="0">
                <a:latin typeface="+mn-lt"/>
              </a:rPr>
              <a:t>HP </a:t>
            </a:r>
            <a:r>
              <a:rPr lang="en-US" sz="2000" dirty="0">
                <a:latin typeface="+mn-lt"/>
              </a:rPr>
              <a:t>Z230 Tower </a:t>
            </a:r>
            <a:r>
              <a:rPr lang="en-US" sz="2000" dirty="0" smtClean="0">
                <a:latin typeface="+mn-lt"/>
              </a:rPr>
              <a:t>Workstation</a:t>
            </a:r>
          </a:p>
          <a:p>
            <a:pPr marL="3543300" lvl="7" indent="-342900">
              <a:buFont typeface="Arial" pitchFamily="34" charset="0"/>
              <a:buChar char="•"/>
            </a:pPr>
            <a:r>
              <a:rPr lang="en-US" sz="2000" dirty="0" smtClean="0">
                <a:latin typeface="+mn-lt"/>
              </a:rPr>
              <a:t>HP </a:t>
            </a:r>
            <a:r>
              <a:rPr lang="en-US" sz="2000" dirty="0">
                <a:latin typeface="+mn-lt"/>
              </a:rPr>
              <a:t>Z22I 21.5-Inch IPS </a:t>
            </a:r>
            <a:r>
              <a:rPr lang="en-US" sz="2000" dirty="0" smtClean="0">
                <a:latin typeface="+mn-lt"/>
              </a:rPr>
              <a:t>Monitor</a:t>
            </a:r>
          </a:p>
          <a:p>
            <a:pPr marL="3543300" lvl="7" indent="-342900">
              <a:buFont typeface="Arial" pitchFamily="34" charset="0"/>
              <a:buChar char="•"/>
            </a:pPr>
            <a:r>
              <a:rPr lang="en-US" sz="2000" dirty="0" smtClean="0">
                <a:latin typeface="+mn-lt"/>
              </a:rPr>
              <a:t>Node Names: (MAN-WKS-04</a:t>
            </a:r>
            <a:r>
              <a:rPr lang="en-US" sz="2000" dirty="0">
                <a:latin typeface="+mn-lt"/>
              </a:rPr>
              <a:t>, 05, 14 &amp; 15</a:t>
            </a:r>
            <a:r>
              <a:rPr lang="en-US" sz="2000" dirty="0" smtClean="0">
                <a:latin typeface="+mn-lt"/>
              </a:rPr>
              <a:t>)</a:t>
            </a:r>
          </a:p>
          <a:p>
            <a:r>
              <a:rPr lang="en-US" sz="2000" dirty="0" smtClean="0">
                <a:latin typeface="+mn-lt"/>
              </a:rPr>
              <a:t>			2 </a:t>
            </a:r>
            <a:r>
              <a:rPr lang="en-US" sz="2000" dirty="0">
                <a:latin typeface="+mn-lt"/>
              </a:rPr>
              <a:t>Map/Charting Workstations </a:t>
            </a:r>
            <a:endParaRPr lang="en-US" sz="2000" dirty="0" smtClean="0">
              <a:latin typeface="+mn-lt"/>
            </a:endParaRPr>
          </a:p>
          <a:p>
            <a:pPr marL="3543300" lvl="7" indent="-342900">
              <a:buFont typeface="Arial" pitchFamily="34" charset="0"/>
              <a:buChar char="•"/>
            </a:pPr>
            <a:r>
              <a:rPr lang="en-US" sz="2000" dirty="0" smtClean="0">
                <a:latin typeface="+mn-lt"/>
              </a:rPr>
              <a:t>HP </a:t>
            </a:r>
            <a:r>
              <a:rPr lang="en-US" sz="2000" dirty="0">
                <a:latin typeface="+mn-lt"/>
              </a:rPr>
              <a:t>Z230 Tower Workstation</a:t>
            </a:r>
          </a:p>
          <a:p>
            <a:pPr marL="3543300" lvl="7" indent="-342900">
              <a:buFont typeface="Arial" pitchFamily="34" charset="0"/>
              <a:buChar char="•"/>
            </a:pPr>
            <a:r>
              <a:rPr lang="en-US" sz="2000" dirty="0">
                <a:latin typeface="+mn-lt"/>
                <a:hlinkClick r:id="rId3" action="ppaction://hlinksldjump"/>
              </a:rPr>
              <a:t>HP Z30I 30-Inch IPS Monitor</a:t>
            </a:r>
            <a:endParaRPr lang="en-US" sz="2000" dirty="0">
              <a:latin typeface="+mn-lt"/>
            </a:endParaRPr>
          </a:p>
          <a:p>
            <a:pPr marL="3543300" lvl="7" indent="-342900">
              <a:buFont typeface="Arial" pitchFamily="34" charset="0"/>
              <a:buChar char="•"/>
            </a:pPr>
            <a:r>
              <a:rPr lang="en-US" sz="2000" dirty="0">
                <a:latin typeface="+mn-lt"/>
              </a:rPr>
              <a:t>HP Z22I 21.5-Inch IPS Monitor</a:t>
            </a:r>
          </a:p>
          <a:p>
            <a:pPr marL="3543300" lvl="7" indent="-342900">
              <a:buFont typeface="Arial" pitchFamily="34" charset="0"/>
              <a:buChar char="•"/>
            </a:pPr>
            <a:r>
              <a:rPr lang="en-US" sz="2000" dirty="0">
                <a:latin typeface="+mn-lt"/>
                <a:hlinkClick r:id="rId4" action="ppaction://hlinksldjump"/>
              </a:rPr>
              <a:t>GTCO </a:t>
            </a:r>
            <a:r>
              <a:rPr lang="en-US" sz="2000" dirty="0" err="1">
                <a:latin typeface="+mn-lt"/>
                <a:hlinkClick r:id="rId4" action="ppaction://hlinksldjump"/>
              </a:rPr>
              <a:t>CalComp</a:t>
            </a:r>
            <a:r>
              <a:rPr lang="en-US" sz="2000" dirty="0">
                <a:latin typeface="+mn-lt"/>
                <a:hlinkClick r:id="rId4" action="ppaction://hlinksldjump"/>
              </a:rPr>
              <a:t> A1 Tablet Digitizer, Drawing </a:t>
            </a:r>
            <a:r>
              <a:rPr lang="en-US" sz="2000" dirty="0" smtClean="0">
                <a:latin typeface="+mn-lt"/>
                <a:hlinkClick r:id="rId4" action="ppaction://hlinksldjump"/>
              </a:rPr>
              <a:t>Board      VI – 2436</a:t>
            </a:r>
            <a:endParaRPr lang="en-US" sz="2000" dirty="0" smtClean="0">
              <a:latin typeface="+mn-lt"/>
            </a:endParaRPr>
          </a:p>
          <a:p>
            <a:pPr marL="3543300" lvl="7" indent="-342900">
              <a:buFont typeface="Arial" pitchFamily="34" charset="0"/>
              <a:buChar char="•"/>
            </a:pPr>
            <a:r>
              <a:rPr lang="en-US" sz="2000" dirty="0" smtClean="0">
                <a:latin typeface="+mn-lt"/>
              </a:rPr>
              <a:t>Node Names: (MAN-WKS-12 </a:t>
            </a:r>
            <a:r>
              <a:rPr lang="en-US" sz="2000" dirty="0">
                <a:latin typeface="+mn-lt"/>
              </a:rPr>
              <a:t>&amp; 13)</a:t>
            </a:r>
          </a:p>
          <a:p>
            <a:pPr marL="3543300" lvl="7" indent="-342900">
              <a:buFont typeface="Arial" pitchFamily="34" charset="0"/>
              <a:buChar char="•"/>
            </a:pPr>
            <a:endParaRPr lang="en-US" sz="2000" dirty="0">
              <a:latin typeface="+mn-lt"/>
            </a:endParaRPr>
          </a:p>
          <a:p>
            <a:endParaRPr lang="en-US" dirty="0" smtClean="0">
              <a:solidFill>
                <a:schemeClr val="accent5">
                  <a:lumMod val="50000"/>
                </a:schemeClr>
              </a:solidFill>
              <a:latin typeface="+mj-lt"/>
            </a:endParaRPr>
          </a:p>
        </p:txBody>
      </p:sp>
    </p:spTree>
    <p:extLst>
      <p:ext uri="{BB962C8B-B14F-4D97-AF65-F5344CB8AC3E}">
        <p14:creationId xmlns:p14="http://schemas.microsoft.com/office/powerpoint/2010/main" val="1138351401"/>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dirty="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dirty="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dirty="0"/>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dirty="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dirty="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dirty="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Distribution of AISS System</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GSSDD</a:t>
            </a:r>
            <a:endParaRPr lang="en-US" dirty="0">
              <a:latin typeface="Corbel" pitchFamily="34" charset="0"/>
            </a:endParaRPr>
          </a:p>
        </p:txBody>
      </p:sp>
      <p:pic>
        <p:nvPicPr>
          <p:cNvPr id="15" name="Content Placeholder 3"/>
          <p:cNvPicPr>
            <a:picLocks noChangeAspect="1"/>
          </p:cNvPicPr>
          <p:nvPr/>
        </p:nvPicPr>
        <p:blipFill rotWithShape="1">
          <a:blip r:embed="rId3">
            <a:extLst>
              <a:ext uri="{28A0092B-C50C-407E-A947-70E740481C1C}">
                <a14:useLocalDpi xmlns:a14="http://schemas.microsoft.com/office/drawing/2010/main" val="0"/>
              </a:ext>
            </a:extLst>
          </a:blip>
          <a:srcRect b="2561"/>
          <a:stretch/>
        </p:blipFill>
        <p:spPr>
          <a:xfrm>
            <a:off x="2414476" y="1143000"/>
            <a:ext cx="5205524" cy="5306199"/>
          </a:xfrm>
          <a:prstGeom prst="rect">
            <a:avLst/>
          </a:prstGeom>
        </p:spPr>
      </p:pic>
    </p:spTree>
    <p:extLst>
      <p:ext uri="{BB962C8B-B14F-4D97-AF65-F5344CB8AC3E}">
        <p14:creationId xmlns:p14="http://schemas.microsoft.com/office/powerpoint/2010/main" val="2933886880"/>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Central Site – Manila ATMC</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Hardware Configuration Management Document</a:t>
            </a:r>
            <a:endParaRPr lang="en-US" dirty="0">
              <a:latin typeface="Corbel" pitchFamily="34" charset="0"/>
            </a:endParaRPr>
          </a:p>
        </p:txBody>
      </p:sp>
      <p:sp>
        <p:nvSpPr>
          <p:cNvPr id="16" name="TextBox 15"/>
          <p:cNvSpPr txBox="1"/>
          <p:nvPr/>
        </p:nvSpPr>
        <p:spPr>
          <a:xfrm>
            <a:off x="304802" y="1295400"/>
            <a:ext cx="9296400" cy="3600986"/>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r>
              <a:rPr lang="en-US" sz="2800" b="1" dirty="0" smtClean="0">
                <a:solidFill>
                  <a:schemeClr val="accent5">
                    <a:lumMod val="50000"/>
                  </a:schemeClr>
                </a:solidFill>
                <a:latin typeface="+mj-lt"/>
              </a:rPr>
              <a:t>AIS Room</a:t>
            </a:r>
          </a:p>
          <a:p>
            <a:r>
              <a:rPr lang="en-US" dirty="0">
                <a:solidFill>
                  <a:schemeClr val="accent5">
                    <a:lumMod val="50000"/>
                  </a:schemeClr>
                </a:solidFill>
                <a:latin typeface="+mj-lt"/>
              </a:rPr>
              <a:t>	</a:t>
            </a:r>
            <a:r>
              <a:rPr lang="en-US" dirty="0" smtClean="0">
                <a:solidFill>
                  <a:schemeClr val="accent5">
                    <a:lumMod val="50000"/>
                  </a:schemeClr>
                </a:solidFill>
                <a:latin typeface="+mj-lt"/>
              </a:rPr>
              <a:t>	AIS Workstations:</a:t>
            </a:r>
          </a:p>
          <a:p>
            <a:r>
              <a:rPr lang="en-US" sz="2000" dirty="0" smtClean="0">
                <a:latin typeface="+mn-lt"/>
              </a:rPr>
              <a:t>			2 </a:t>
            </a:r>
            <a:r>
              <a:rPr lang="en-US" sz="2000" dirty="0" err="1">
                <a:latin typeface="+mn-lt"/>
              </a:rPr>
              <a:t>eAIP</a:t>
            </a:r>
            <a:r>
              <a:rPr lang="en-US" sz="2000" dirty="0">
                <a:latin typeface="+mn-lt"/>
              </a:rPr>
              <a:t> Workstations </a:t>
            </a:r>
            <a:endParaRPr lang="en-US" sz="2000" dirty="0" smtClean="0">
              <a:latin typeface="+mn-lt"/>
            </a:endParaRPr>
          </a:p>
          <a:p>
            <a:pPr marL="3543300" lvl="7" indent="-342900">
              <a:buFont typeface="Arial" pitchFamily="34" charset="0"/>
              <a:buChar char="•"/>
            </a:pPr>
            <a:r>
              <a:rPr lang="en-US" sz="2000" dirty="0" smtClean="0">
                <a:latin typeface="+mn-lt"/>
              </a:rPr>
              <a:t>HP </a:t>
            </a:r>
            <a:r>
              <a:rPr lang="en-US" sz="2000" dirty="0">
                <a:latin typeface="+mn-lt"/>
              </a:rPr>
              <a:t>Z230 Tower Workstation</a:t>
            </a:r>
          </a:p>
          <a:p>
            <a:pPr marL="3543300" lvl="7" indent="-342900">
              <a:buFont typeface="Arial" pitchFamily="34" charset="0"/>
              <a:buChar char="•"/>
            </a:pPr>
            <a:r>
              <a:rPr lang="en-US" sz="2000" dirty="0">
                <a:latin typeface="+mn-lt"/>
              </a:rPr>
              <a:t>HP Z30I 30-Inch IPS Monitor</a:t>
            </a:r>
          </a:p>
          <a:p>
            <a:pPr marL="3543300" lvl="7" indent="-342900">
              <a:buFont typeface="Arial" pitchFamily="34" charset="0"/>
              <a:buChar char="•"/>
            </a:pPr>
            <a:r>
              <a:rPr lang="en-US" sz="2000" dirty="0">
                <a:latin typeface="+mn-lt"/>
              </a:rPr>
              <a:t>HP Z22I 21.5-Inch IPS </a:t>
            </a:r>
            <a:r>
              <a:rPr lang="en-US" sz="2000" dirty="0" smtClean="0">
                <a:latin typeface="+mn-lt"/>
              </a:rPr>
              <a:t>Monitor</a:t>
            </a:r>
          </a:p>
          <a:p>
            <a:pPr marL="3543300" lvl="7" indent="-342900">
              <a:buFont typeface="Arial" pitchFamily="34" charset="0"/>
              <a:buChar char="•"/>
            </a:pPr>
            <a:r>
              <a:rPr lang="en-US" sz="2000" dirty="0" smtClean="0">
                <a:latin typeface="+mn-lt"/>
              </a:rPr>
              <a:t>Node Names: (MAN-WKS-10 </a:t>
            </a:r>
            <a:r>
              <a:rPr lang="en-US" sz="2000" dirty="0">
                <a:latin typeface="+mn-lt"/>
              </a:rPr>
              <a:t>&amp; 11)</a:t>
            </a:r>
          </a:p>
          <a:p>
            <a:pPr marL="3543300" lvl="7" indent="-342900">
              <a:buFont typeface="Arial" pitchFamily="34" charset="0"/>
              <a:buChar char="•"/>
            </a:pPr>
            <a:endParaRPr lang="en-US" sz="2000" dirty="0">
              <a:latin typeface="+mn-lt"/>
            </a:endParaRPr>
          </a:p>
          <a:p>
            <a:pPr marL="3543300" lvl="7" indent="-342900">
              <a:buFont typeface="Arial" pitchFamily="34" charset="0"/>
              <a:buChar char="•"/>
            </a:pPr>
            <a:endParaRPr lang="en-US" sz="2000" dirty="0">
              <a:latin typeface="+mn-lt"/>
            </a:endParaRPr>
          </a:p>
          <a:p>
            <a:endParaRPr lang="en-US" dirty="0" smtClean="0">
              <a:solidFill>
                <a:schemeClr val="accent5">
                  <a:lumMod val="50000"/>
                </a:schemeClr>
              </a:solidFill>
              <a:latin typeface="+mj-lt"/>
            </a:endParaRPr>
          </a:p>
        </p:txBody>
      </p:sp>
    </p:spTree>
    <p:extLst>
      <p:ext uri="{BB962C8B-B14F-4D97-AF65-F5344CB8AC3E}">
        <p14:creationId xmlns:p14="http://schemas.microsoft.com/office/powerpoint/2010/main" val="4197671169"/>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Central Site – Manila ATMC</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Hardware Configuration Management Document</a:t>
            </a:r>
            <a:endParaRPr lang="en-US" dirty="0">
              <a:latin typeface="Corbel" pitchFamily="34" charset="0"/>
            </a:endParaRPr>
          </a:p>
        </p:txBody>
      </p:sp>
      <p:sp>
        <p:nvSpPr>
          <p:cNvPr id="16" name="TextBox 15"/>
          <p:cNvSpPr txBox="1"/>
          <p:nvPr/>
        </p:nvSpPr>
        <p:spPr>
          <a:xfrm>
            <a:off x="304802" y="1295416"/>
            <a:ext cx="9296400" cy="3108543"/>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r>
              <a:rPr lang="en-US" sz="2800" b="1" dirty="0" smtClean="0">
                <a:solidFill>
                  <a:schemeClr val="accent5">
                    <a:lumMod val="50000"/>
                  </a:schemeClr>
                </a:solidFill>
                <a:latin typeface="+mj-lt"/>
              </a:rPr>
              <a:t>AIS Room</a:t>
            </a:r>
          </a:p>
          <a:p>
            <a:r>
              <a:rPr lang="en-US" dirty="0">
                <a:solidFill>
                  <a:schemeClr val="accent5">
                    <a:lumMod val="50000"/>
                  </a:schemeClr>
                </a:solidFill>
                <a:latin typeface="+mj-lt"/>
              </a:rPr>
              <a:t>	</a:t>
            </a:r>
            <a:r>
              <a:rPr lang="en-US" dirty="0" smtClean="0">
                <a:solidFill>
                  <a:schemeClr val="accent5">
                    <a:lumMod val="50000"/>
                  </a:schemeClr>
                </a:solidFill>
                <a:latin typeface="+mj-lt"/>
              </a:rPr>
              <a:t>	AIS Printers:</a:t>
            </a:r>
          </a:p>
          <a:p>
            <a:pPr marL="3086100" lvl="6" indent="-342900">
              <a:buFont typeface="Arial" pitchFamily="34" charset="0"/>
              <a:buChar char="•"/>
            </a:pPr>
            <a:r>
              <a:rPr lang="en-US" sz="2000" dirty="0" smtClean="0">
                <a:latin typeface="+mn-lt"/>
              </a:rPr>
              <a:t>3 </a:t>
            </a:r>
            <a:r>
              <a:rPr lang="en-US" sz="2000" dirty="0">
                <a:latin typeface="+mn-lt"/>
              </a:rPr>
              <a:t>HP OfficeJet7110 Wide Format </a:t>
            </a:r>
            <a:r>
              <a:rPr lang="en-US" sz="2000" dirty="0" err="1">
                <a:latin typeface="+mn-lt"/>
              </a:rPr>
              <a:t>ePrinter</a:t>
            </a:r>
            <a:endParaRPr lang="en-US" sz="2000" dirty="0">
              <a:latin typeface="+mn-lt"/>
            </a:endParaRPr>
          </a:p>
          <a:p>
            <a:pPr marL="3086100" lvl="6" indent="-342900">
              <a:buFont typeface="Arial" pitchFamily="34" charset="0"/>
              <a:buChar char="•"/>
            </a:pPr>
            <a:r>
              <a:rPr lang="en-US" sz="2000" dirty="0">
                <a:latin typeface="+mn-lt"/>
                <a:hlinkClick r:id="rId3" action="ppaction://hlinksldjump"/>
              </a:rPr>
              <a:t>2 Brother MFC-J5910DW MFP A3 Color Ink Print </a:t>
            </a:r>
            <a:r>
              <a:rPr lang="en-US" sz="2000" dirty="0" smtClean="0">
                <a:latin typeface="+mn-lt"/>
                <a:hlinkClick r:id="rId3" action="ppaction://hlinksldjump"/>
              </a:rPr>
              <a:t>Scan</a:t>
            </a:r>
            <a:endParaRPr lang="en-US" sz="2000" dirty="0">
              <a:latin typeface="+mn-lt"/>
            </a:endParaRPr>
          </a:p>
          <a:p>
            <a:pPr marL="3543300" lvl="7" indent="-342900">
              <a:buFont typeface="Arial" pitchFamily="34" charset="0"/>
              <a:buChar char="•"/>
            </a:pPr>
            <a:endParaRPr lang="en-US" sz="2000" dirty="0">
              <a:latin typeface="+mn-lt"/>
            </a:endParaRPr>
          </a:p>
          <a:p>
            <a:r>
              <a:rPr lang="en-US" dirty="0" smtClean="0">
                <a:solidFill>
                  <a:schemeClr val="accent5">
                    <a:lumMod val="50000"/>
                  </a:schemeClr>
                </a:solidFill>
                <a:latin typeface="+mj-lt"/>
              </a:rPr>
              <a:t>		AIS Plotters:</a:t>
            </a:r>
            <a:endParaRPr lang="en-US" dirty="0">
              <a:solidFill>
                <a:schemeClr val="accent5">
                  <a:lumMod val="50000"/>
                </a:schemeClr>
              </a:solidFill>
              <a:latin typeface="+mj-lt"/>
            </a:endParaRPr>
          </a:p>
          <a:p>
            <a:pPr marL="3086100" lvl="7" indent="-342900">
              <a:buFont typeface="Arial" pitchFamily="34" charset="0"/>
              <a:buChar char="•"/>
            </a:pPr>
            <a:r>
              <a:rPr lang="fr-FR" sz="2000" dirty="0">
                <a:latin typeface="+mn-lt"/>
                <a:hlinkClick r:id="rId4" action="ppaction://hlinksldjump"/>
              </a:rPr>
              <a:t>2 HP </a:t>
            </a:r>
            <a:r>
              <a:rPr lang="fr-FR" sz="2000" dirty="0" err="1">
                <a:latin typeface="+mn-lt"/>
                <a:hlinkClick r:id="rId4" action="ppaction://hlinksldjump"/>
              </a:rPr>
              <a:t>DesignJet</a:t>
            </a:r>
            <a:r>
              <a:rPr lang="fr-FR" sz="2000" dirty="0">
                <a:latin typeface="+mn-lt"/>
                <a:hlinkClick r:id="rId4" action="ppaction://hlinksldjump"/>
              </a:rPr>
              <a:t> T2500 e-</a:t>
            </a:r>
            <a:r>
              <a:rPr lang="fr-FR" sz="2000" dirty="0" err="1">
                <a:latin typeface="+mn-lt"/>
                <a:hlinkClick r:id="rId4" action="ppaction://hlinksldjump"/>
              </a:rPr>
              <a:t>Multifunction</a:t>
            </a:r>
            <a:r>
              <a:rPr lang="fr-FR" sz="2000" dirty="0">
                <a:latin typeface="+mn-lt"/>
                <a:hlinkClick r:id="rId4" action="ppaction://hlinksldjump"/>
              </a:rPr>
              <a:t> Printer</a:t>
            </a:r>
            <a:endParaRPr lang="fr-FR" sz="2000" dirty="0">
              <a:latin typeface="+mn-lt"/>
            </a:endParaRPr>
          </a:p>
          <a:p>
            <a:endParaRPr lang="en-US" dirty="0" smtClean="0">
              <a:solidFill>
                <a:schemeClr val="accent5">
                  <a:lumMod val="50000"/>
                </a:schemeClr>
              </a:solidFill>
              <a:latin typeface="+mj-lt"/>
            </a:endParaRPr>
          </a:p>
        </p:txBody>
      </p:sp>
    </p:spTree>
    <p:extLst>
      <p:ext uri="{BB962C8B-B14F-4D97-AF65-F5344CB8AC3E}">
        <p14:creationId xmlns:p14="http://schemas.microsoft.com/office/powerpoint/2010/main" val="3708461581"/>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4"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5"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6"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8"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 name="Title 1"/>
          <p:cNvSpPr>
            <a:spLocks noGrp="1"/>
          </p:cNvSpPr>
          <p:nvPr>
            <p:ph type="title"/>
          </p:nvPr>
        </p:nvSpPr>
        <p:spPr/>
        <p:txBody>
          <a:bodyPr>
            <a:normAutofit fontScale="90000"/>
          </a:bodyPr>
          <a:lstStyle/>
          <a:p>
            <a:r>
              <a:rPr lang="en-US" dirty="0" smtClean="0"/>
              <a:t>Manila ATMC AIS Room Workstations (Other Subsystems)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1 CADAS User Agent Position Workstation (</a:t>
            </a:r>
            <a:r>
              <a:rPr lang="pt-BR" dirty="0"/>
              <a:t>CADAS-UA </a:t>
            </a:r>
            <a:r>
              <a:rPr lang="pt-BR" dirty="0" smtClean="0"/>
              <a:t>2</a:t>
            </a:r>
            <a:r>
              <a:rPr lang="en-US" dirty="0" smtClean="0"/>
              <a:t>)</a:t>
            </a:r>
          </a:p>
          <a:p>
            <a:pPr lvl="1"/>
            <a:r>
              <a:rPr lang="en-US" dirty="0"/>
              <a:t>HP Comp </a:t>
            </a:r>
            <a:r>
              <a:rPr lang="en-US" dirty="0" err="1"/>
              <a:t>ProDesk</a:t>
            </a:r>
            <a:r>
              <a:rPr lang="en-US" dirty="0"/>
              <a:t> 600 G1 </a:t>
            </a:r>
            <a:r>
              <a:rPr lang="en-US" dirty="0" smtClean="0"/>
              <a:t>SSF - </a:t>
            </a:r>
            <a:r>
              <a:rPr lang="en-US" dirty="0"/>
              <a:t>Intel i5 4570 3.2GHz</a:t>
            </a:r>
            <a:endParaRPr lang="en-US" dirty="0" smtClean="0"/>
          </a:p>
          <a:p>
            <a:pPr lvl="1"/>
            <a:r>
              <a:rPr lang="en-US" dirty="0"/>
              <a:t>HP Elite Display </a:t>
            </a:r>
            <a:r>
              <a:rPr lang="en-US" dirty="0" smtClean="0"/>
              <a:t>E231</a:t>
            </a:r>
          </a:p>
          <a:p>
            <a:r>
              <a:rPr lang="en-US" dirty="0"/>
              <a:t>2 GSMS Workstations (RAIM-MO-001 &amp; 002)</a:t>
            </a:r>
          </a:p>
          <a:p>
            <a:pPr lvl="1"/>
            <a:r>
              <a:rPr lang="en-US" dirty="0"/>
              <a:t>NEC Express5800/53La – Intel Pentium Processor G6950 (2.80GHz)</a:t>
            </a:r>
          </a:p>
          <a:p>
            <a:pPr lvl="1"/>
            <a:r>
              <a:rPr lang="en-US" dirty="0"/>
              <a:t>24 inch Widescreen LCD </a:t>
            </a:r>
            <a:r>
              <a:rPr lang="en-US" dirty="0" smtClean="0"/>
              <a:t>Monitor</a:t>
            </a:r>
          </a:p>
          <a:p>
            <a:r>
              <a:rPr lang="en-US" dirty="0" smtClean="0"/>
              <a:t>1 MDPS Supervision Workstation (MDPS-01)</a:t>
            </a:r>
          </a:p>
          <a:p>
            <a:pPr lvl="1"/>
            <a:r>
              <a:rPr lang="pl-PL" dirty="0"/>
              <a:t>HP </a:t>
            </a:r>
            <a:r>
              <a:rPr lang="pl-PL" dirty="0" smtClean="0"/>
              <a:t>Z400</a:t>
            </a:r>
            <a:r>
              <a:rPr lang="en-US" dirty="0" smtClean="0"/>
              <a:t> Workstation</a:t>
            </a:r>
            <a:r>
              <a:rPr lang="pl-PL" dirty="0" smtClean="0"/>
              <a:t> </a:t>
            </a:r>
            <a:r>
              <a:rPr lang="pl-PL" dirty="0"/>
              <a:t>- Intel 3550 </a:t>
            </a:r>
            <a:r>
              <a:rPr lang="pl-PL" dirty="0" smtClean="0"/>
              <a:t>3.0Ghz</a:t>
            </a:r>
            <a:endParaRPr lang="en-US" dirty="0" smtClean="0"/>
          </a:p>
          <a:p>
            <a:pPr lvl="1"/>
            <a:r>
              <a:rPr lang="en-US" dirty="0"/>
              <a:t>HP 24" Compaq </a:t>
            </a:r>
            <a:r>
              <a:rPr lang="en-US" dirty="0" smtClean="0"/>
              <a:t>Monitor</a:t>
            </a:r>
          </a:p>
          <a:p>
            <a:r>
              <a:rPr lang="en-US" dirty="0" smtClean="0"/>
              <a:t>1 ADEW Workstation (MNAWWKS01WI)</a:t>
            </a:r>
          </a:p>
          <a:p>
            <a:pPr lvl="1"/>
            <a:r>
              <a:rPr lang="en-US" dirty="0"/>
              <a:t>HP Z400 Workstation - Intel Xeon 3520 2.66 </a:t>
            </a:r>
            <a:r>
              <a:rPr lang="en-US" dirty="0" smtClean="0"/>
              <a:t>GHz</a:t>
            </a:r>
          </a:p>
          <a:p>
            <a:pPr lvl="1"/>
            <a:r>
              <a:rPr lang="it-IT" dirty="0"/>
              <a:t>Barco MDRC 2224 24" </a:t>
            </a:r>
            <a:r>
              <a:rPr lang="it-IT" dirty="0" smtClean="0"/>
              <a:t>Monitor</a:t>
            </a:r>
          </a:p>
          <a:p>
            <a:pPr lvl="1"/>
            <a:r>
              <a:rPr lang="en-US" dirty="0"/>
              <a:t>Gorgy LEDI 2/S Console Clock NTP 10/100BaseT</a:t>
            </a:r>
            <a:endParaRPr lang="en-US" dirty="0" smtClean="0"/>
          </a:p>
        </p:txBody>
      </p:sp>
      <p:sp>
        <p:nvSpPr>
          <p:cNvPr id="9"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Hardware Configuration Management Document</a:t>
            </a:r>
            <a:endParaRPr lang="en-US" dirty="0">
              <a:latin typeface="Corbel" pitchFamily="34" charset="0"/>
            </a:endParaRPr>
          </a:p>
        </p:txBody>
      </p:sp>
    </p:spTree>
    <p:extLst>
      <p:ext uri="{BB962C8B-B14F-4D97-AF65-F5344CB8AC3E}">
        <p14:creationId xmlns:p14="http://schemas.microsoft.com/office/powerpoint/2010/main" val="13263233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5"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6"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7" name="TextBox 6"/>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8"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 name="Title 1"/>
          <p:cNvSpPr>
            <a:spLocks noGrp="1"/>
          </p:cNvSpPr>
          <p:nvPr>
            <p:ph type="title"/>
          </p:nvPr>
        </p:nvSpPr>
        <p:spPr/>
        <p:txBody>
          <a:bodyPr>
            <a:normAutofit fontScale="90000"/>
          </a:bodyPr>
          <a:lstStyle/>
          <a:p>
            <a:r>
              <a:rPr lang="en-US" dirty="0" smtClean="0"/>
              <a:t>Manila ATMC AIS Room Printers and Plotters (Other Subsystems)</a:t>
            </a:r>
            <a:endParaRPr lang="en-US" dirty="0"/>
          </a:p>
        </p:txBody>
      </p:sp>
      <p:sp>
        <p:nvSpPr>
          <p:cNvPr id="3" name="Content Placeholder 2"/>
          <p:cNvSpPr>
            <a:spLocks noGrp="1"/>
          </p:cNvSpPr>
          <p:nvPr>
            <p:ph idx="1"/>
          </p:nvPr>
        </p:nvSpPr>
        <p:spPr/>
        <p:txBody>
          <a:bodyPr>
            <a:normAutofit/>
          </a:bodyPr>
          <a:lstStyle/>
          <a:p>
            <a:r>
              <a:rPr lang="en-US" dirty="0" smtClean="0"/>
              <a:t>Printers</a:t>
            </a:r>
          </a:p>
          <a:p>
            <a:pPr lvl="1"/>
            <a:r>
              <a:rPr lang="en-US" dirty="0" smtClean="0"/>
              <a:t>1 HP </a:t>
            </a:r>
            <a:r>
              <a:rPr lang="en-US" dirty="0"/>
              <a:t>LaserJet Pro 400 M401D 33ppm S7W, Duplex </a:t>
            </a:r>
            <a:r>
              <a:rPr lang="en-US" dirty="0" smtClean="0"/>
              <a:t>1200dpi</a:t>
            </a:r>
          </a:p>
          <a:p>
            <a:pPr lvl="1"/>
            <a:r>
              <a:rPr lang="es-ES" dirty="0" smtClean="0"/>
              <a:t>1 HP </a:t>
            </a:r>
            <a:r>
              <a:rPr lang="es-ES" dirty="0"/>
              <a:t>Color LaserJet CP5525dn </a:t>
            </a:r>
            <a:r>
              <a:rPr lang="es-ES" dirty="0" err="1" smtClean="0"/>
              <a:t>Printer</a:t>
            </a:r>
            <a:endParaRPr lang="es-ES" dirty="0" smtClean="0"/>
          </a:p>
          <a:p>
            <a:pPr lvl="1"/>
            <a:r>
              <a:rPr lang="fr-FR" dirty="0" smtClean="0"/>
              <a:t>1 HP </a:t>
            </a:r>
            <a:r>
              <a:rPr lang="fr-FR" dirty="0"/>
              <a:t>CP5525dn A3 LaserJet </a:t>
            </a:r>
            <a:r>
              <a:rPr lang="fr-FR" dirty="0" err="1"/>
              <a:t>Colour</a:t>
            </a:r>
            <a:r>
              <a:rPr lang="fr-FR" dirty="0"/>
              <a:t> </a:t>
            </a:r>
            <a:r>
              <a:rPr lang="fr-FR" dirty="0" smtClean="0"/>
              <a:t>Printer</a:t>
            </a:r>
          </a:p>
          <a:p>
            <a:r>
              <a:rPr lang="en-US" dirty="0" smtClean="0"/>
              <a:t>Plotters</a:t>
            </a:r>
          </a:p>
          <a:p>
            <a:pPr lvl="1"/>
            <a:r>
              <a:rPr lang="en-US" dirty="0" smtClean="0"/>
              <a:t>1 HP </a:t>
            </a:r>
            <a:r>
              <a:rPr lang="en-US" dirty="0" err="1"/>
              <a:t>DesignJet</a:t>
            </a:r>
            <a:r>
              <a:rPr lang="en-US" dirty="0"/>
              <a:t> Z6200 A1 Plotter</a:t>
            </a:r>
            <a:endParaRPr lang="en-US" dirty="0" smtClean="0"/>
          </a:p>
        </p:txBody>
      </p:sp>
      <p:sp>
        <p:nvSpPr>
          <p:cNvPr id="9"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Hardware Configuration Management Document</a:t>
            </a:r>
            <a:endParaRPr lang="en-US" dirty="0">
              <a:latin typeface="Corbel" pitchFamily="34" charset="0"/>
            </a:endParaRPr>
          </a:p>
        </p:txBody>
      </p:sp>
    </p:spTree>
    <p:extLst>
      <p:ext uri="{BB962C8B-B14F-4D97-AF65-F5344CB8AC3E}">
        <p14:creationId xmlns:p14="http://schemas.microsoft.com/office/powerpoint/2010/main" val="11797910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Central Site – Manila ATMC</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Hardware Configuration Management Document</a:t>
            </a:r>
            <a:endParaRPr lang="en-US" dirty="0">
              <a:latin typeface="Corbel" pitchFamily="34" charset="0"/>
            </a:endParaRPr>
          </a:p>
        </p:txBody>
      </p:sp>
      <p:sp>
        <p:nvSpPr>
          <p:cNvPr id="16" name="TextBox 15"/>
          <p:cNvSpPr txBox="1"/>
          <p:nvPr/>
        </p:nvSpPr>
        <p:spPr>
          <a:xfrm>
            <a:off x="304802" y="1295416"/>
            <a:ext cx="9296400" cy="3293209"/>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r>
              <a:rPr lang="en-US" sz="2800" b="1" dirty="0" smtClean="0">
                <a:solidFill>
                  <a:schemeClr val="accent5">
                    <a:lumMod val="50000"/>
                  </a:schemeClr>
                </a:solidFill>
                <a:latin typeface="+mj-lt"/>
              </a:rPr>
              <a:t>RCC Room</a:t>
            </a:r>
          </a:p>
          <a:p>
            <a:pPr lvl="0"/>
            <a:r>
              <a:rPr lang="en-US" dirty="0">
                <a:solidFill>
                  <a:srgbClr val="4BACC6">
                    <a:lumMod val="50000"/>
                  </a:srgbClr>
                </a:solidFill>
                <a:latin typeface="Calibri"/>
              </a:rPr>
              <a:t>		AIS Workstation:</a:t>
            </a:r>
          </a:p>
          <a:p>
            <a:r>
              <a:rPr lang="en-US" sz="2000" dirty="0" smtClean="0">
                <a:latin typeface="+mn-lt"/>
              </a:rPr>
              <a:t>			1 </a:t>
            </a:r>
            <a:r>
              <a:rPr lang="en-US" sz="2000" dirty="0">
                <a:latin typeface="+mn-lt"/>
              </a:rPr>
              <a:t>AIS Workstation </a:t>
            </a:r>
            <a:endParaRPr lang="en-US" sz="2000" dirty="0" smtClean="0">
              <a:latin typeface="+mn-lt"/>
            </a:endParaRPr>
          </a:p>
          <a:p>
            <a:pPr marL="3543300" lvl="7" indent="-342900">
              <a:buFont typeface="Arial" pitchFamily="34" charset="0"/>
              <a:buChar char="•"/>
            </a:pPr>
            <a:r>
              <a:rPr lang="en-US" sz="2000" dirty="0" smtClean="0">
                <a:latin typeface="+mn-lt"/>
              </a:rPr>
              <a:t>HP </a:t>
            </a:r>
            <a:r>
              <a:rPr lang="en-US" sz="2000" dirty="0">
                <a:latin typeface="+mn-lt"/>
              </a:rPr>
              <a:t>Z230 Tower Workstation</a:t>
            </a:r>
          </a:p>
          <a:p>
            <a:pPr marL="3543300" lvl="7" indent="-342900">
              <a:buFont typeface="Arial" pitchFamily="34" charset="0"/>
              <a:buChar char="•"/>
            </a:pPr>
            <a:r>
              <a:rPr lang="en-US" sz="2000" dirty="0">
                <a:latin typeface="+mn-lt"/>
              </a:rPr>
              <a:t>HP Z30I 30-Inch IPS Monitor</a:t>
            </a:r>
          </a:p>
          <a:p>
            <a:pPr marL="3543300" lvl="7" indent="-342900">
              <a:buFont typeface="Arial" pitchFamily="34" charset="0"/>
              <a:buChar char="•"/>
            </a:pPr>
            <a:r>
              <a:rPr lang="en-US" sz="2000" dirty="0">
                <a:latin typeface="+mn-lt"/>
              </a:rPr>
              <a:t>HP Z22I 21.5-Inch IPS </a:t>
            </a:r>
            <a:r>
              <a:rPr lang="en-US" sz="2000" dirty="0" smtClean="0">
                <a:latin typeface="+mn-lt"/>
              </a:rPr>
              <a:t>Monitor</a:t>
            </a:r>
          </a:p>
          <a:p>
            <a:pPr marL="3543300" lvl="7" indent="-342900">
              <a:buFont typeface="Arial" pitchFamily="34" charset="0"/>
              <a:buChar char="•"/>
            </a:pPr>
            <a:r>
              <a:rPr lang="en-US" sz="2000" dirty="0" smtClean="0">
                <a:latin typeface="+mn-lt"/>
              </a:rPr>
              <a:t>Node Name: (MAN-WKS-07)</a:t>
            </a:r>
            <a:endParaRPr lang="en-US" sz="2000" dirty="0">
              <a:latin typeface="+mn-lt"/>
            </a:endParaRPr>
          </a:p>
          <a:p>
            <a:pPr lvl="0"/>
            <a:r>
              <a:rPr lang="en-US" dirty="0">
                <a:solidFill>
                  <a:srgbClr val="4BACC6">
                    <a:lumMod val="50000"/>
                  </a:srgbClr>
                </a:solidFill>
                <a:latin typeface="Calibri"/>
              </a:rPr>
              <a:t>		AIS Printer:</a:t>
            </a:r>
            <a:endParaRPr lang="en-US" sz="2000" dirty="0">
              <a:solidFill>
                <a:prstClr val="black"/>
              </a:solidFill>
              <a:latin typeface="Calibri"/>
            </a:endParaRPr>
          </a:p>
          <a:p>
            <a:pPr marL="3086100" lvl="6" indent="-342900">
              <a:buFont typeface="Arial" pitchFamily="34" charset="0"/>
              <a:buChar char="•"/>
            </a:pPr>
            <a:r>
              <a:rPr lang="en-US" sz="2000" dirty="0">
                <a:latin typeface="+mn-lt"/>
              </a:rPr>
              <a:t>1 HP OfficeJet7110 Wide Format </a:t>
            </a:r>
            <a:r>
              <a:rPr lang="en-US" sz="2000" dirty="0" err="1" smtClean="0">
                <a:latin typeface="+mn-lt"/>
              </a:rPr>
              <a:t>ePrinter</a:t>
            </a:r>
            <a:endParaRPr lang="en-US" sz="2000" dirty="0">
              <a:latin typeface="+mn-lt"/>
            </a:endParaRPr>
          </a:p>
        </p:txBody>
      </p:sp>
    </p:spTree>
    <p:extLst>
      <p:ext uri="{BB962C8B-B14F-4D97-AF65-F5344CB8AC3E}">
        <p14:creationId xmlns:p14="http://schemas.microsoft.com/office/powerpoint/2010/main" val="1367433786"/>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Central Site – Manila ATMC</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Hardware Configuration Management Document</a:t>
            </a:r>
            <a:endParaRPr lang="en-US" dirty="0">
              <a:latin typeface="Corbel" pitchFamily="34" charset="0"/>
            </a:endParaRPr>
          </a:p>
        </p:txBody>
      </p:sp>
      <p:sp>
        <p:nvSpPr>
          <p:cNvPr id="16" name="TextBox 15"/>
          <p:cNvSpPr txBox="1"/>
          <p:nvPr/>
        </p:nvSpPr>
        <p:spPr>
          <a:xfrm>
            <a:off x="304802" y="1295416"/>
            <a:ext cx="9296400" cy="4216539"/>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r>
              <a:rPr lang="en-US" sz="2800" b="1" dirty="0" smtClean="0">
                <a:solidFill>
                  <a:schemeClr val="accent5">
                    <a:lumMod val="50000"/>
                  </a:schemeClr>
                </a:solidFill>
                <a:latin typeface="+mj-lt"/>
              </a:rPr>
              <a:t>FIS Room</a:t>
            </a:r>
          </a:p>
          <a:p>
            <a:pPr lvl="0"/>
            <a:r>
              <a:rPr lang="en-US" dirty="0">
                <a:solidFill>
                  <a:srgbClr val="4BACC6">
                    <a:lumMod val="50000"/>
                  </a:srgbClr>
                </a:solidFill>
                <a:latin typeface="Calibri"/>
              </a:rPr>
              <a:t>		AIS </a:t>
            </a:r>
            <a:r>
              <a:rPr lang="en-US" dirty="0" smtClean="0">
                <a:solidFill>
                  <a:srgbClr val="4BACC6">
                    <a:lumMod val="50000"/>
                  </a:srgbClr>
                </a:solidFill>
                <a:latin typeface="Calibri"/>
              </a:rPr>
              <a:t>Workstations:</a:t>
            </a:r>
            <a:endParaRPr lang="en-US" dirty="0">
              <a:solidFill>
                <a:srgbClr val="4BACC6">
                  <a:lumMod val="50000"/>
                </a:srgbClr>
              </a:solidFill>
              <a:latin typeface="Calibri"/>
            </a:endParaRPr>
          </a:p>
          <a:p>
            <a:r>
              <a:rPr lang="en-US" sz="2000" dirty="0" smtClean="0">
                <a:latin typeface="+mn-lt"/>
              </a:rPr>
              <a:t>			1 </a:t>
            </a:r>
            <a:r>
              <a:rPr lang="en-US" sz="2000" dirty="0">
                <a:latin typeface="+mn-lt"/>
              </a:rPr>
              <a:t>AMS Monitoring </a:t>
            </a:r>
            <a:r>
              <a:rPr lang="en-US" sz="2000" dirty="0" smtClean="0">
                <a:latin typeface="+mn-lt"/>
              </a:rPr>
              <a:t>Workstation</a:t>
            </a:r>
          </a:p>
          <a:p>
            <a:pPr marL="3543300" lvl="7" indent="-342900">
              <a:buFont typeface="Arial" pitchFamily="34" charset="0"/>
              <a:buChar char="•"/>
            </a:pPr>
            <a:r>
              <a:rPr lang="en-US" sz="2000" dirty="0" smtClean="0">
                <a:latin typeface="+mn-lt"/>
              </a:rPr>
              <a:t>HP </a:t>
            </a:r>
            <a:r>
              <a:rPr lang="en-US" sz="2000" dirty="0">
                <a:latin typeface="+mn-lt"/>
              </a:rPr>
              <a:t>Z230 Tower Workstation</a:t>
            </a:r>
          </a:p>
          <a:p>
            <a:pPr marL="3543300" lvl="7" indent="-342900">
              <a:buFont typeface="Arial" pitchFamily="34" charset="0"/>
              <a:buChar char="•"/>
            </a:pPr>
            <a:r>
              <a:rPr lang="en-US" sz="2000" dirty="0">
                <a:latin typeface="+mn-lt"/>
              </a:rPr>
              <a:t>HP Z22I 21.5-Inch IPS </a:t>
            </a:r>
            <a:r>
              <a:rPr lang="en-US" sz="2000" dirty="0" smtClean="0">
                <a:latin typeface="+mn-lt"/>
              </a:rPr>
              <a:t>Monitor</a:t>
            </a:r>
          </a:p>
          <a:p>
            <a:pPr marL="3543300" lvl="7" indent="-342900">
              <a:buFont typeface="Arial" pitchFamily="34" charset="0"/>
              <a:buChar char="•"/>
            </a:pPr>
            <a:r>
              <a:rPr lang="en-US" sz="2000" dirty="0" smtClean="0">
                <a:latin typeface="+mn-lt"/>
              </a:rPr>
              <a:t>Node Name: (MAN-WKS-09)</a:t>
            </a:r>
          </a:p>
          <a:p>
            <a:r>
              <a:rPr lang="en-US" sz="2000" dirty="0" smtClean="0">
                <a:latin typeface="+mn-lt"/>
              </a:rPr>
              <a:t>			1 </a:t>
            </a:r>
            <a:r>
              <a:rPr lang="en-US" sz="2000" dirty="0">
                <a:latin typeface="+mn-lt"/>
              </a:rPr>
              <a:t>FSS Monitoring </a:t>
            </a:r>
            <a:r>
              <a:rPr lang="en-US" sz="2000" dirty="0" smtClean="0">
                <a:latin typeface="+mn-lt"/>
              </a:rPr>
              <a:t>Workstation</a:t>
            </a:r>
            <a:endParaRPr lang="en-US" sz="2000" dirty="0">
              <a:latin typeface="+mn-lt"/>
            </a:endParaRPr>
          </a:p>
          <a:p>
            <a:pPr marL="3543300" lvl="7" indent="-342900">
              <a:buFont typeface="Arial" pitchFamily="34" charset="0"/>
              <a:buChar char="•"/>
            </a:pPr>
            <a:r>
              <a:rPr lang="en-US" sz="2000" dirty="0">
                <a:latin typeface="+mn-lt"/>
              </a:rPr>
              <a:t>HP Z230 Tower Workstation</a:t>
            </a:r>
          </a:p>
          <a:p>
            <a:pPr marL="3543300" lvl="7" indent="-342900">
              <a:buFont typeface="Arial" pitchFamily="34" charset="0"/>
              <a:buChar char="•"/>
            </a:pPr>
            <a:r>
              <a:rPr lang="en-US" sz="2000" dirty="0">
                <a:latin typeface="+mn-lt"/>
              </a:rPr>
              <a:t>HP Z22I 21.5-Inch IPS </a:t>
            </a:r>
            <a:r>
              <a:rPr lang="en-US" sz="2000" dirty="0" smtClean="0">
                <a:latin typeface="+mn-lt"/>
              </a:rPr>
              <a:t>Monitor</a:t>
            </a:r>
          </a:p>
          <a:p>
            <a:pPr marL="3543300" lvl="7" indent="-342900">
              <a:buFont typeface="Arial" pitchFamily="34" charset="0"/>
              <a:buChar char="•"/>
            </a:pPr>
            <a:r>
              <a:rPr lang="en-US" sz="2000" dirty="0" smtClean="0">
                <a:latin typeface="+mn-lt"/>
              </a:rPr>
              <a:t>Node Name: (MAN-WKS-08)</a:t>
            </a:r>
          </a:p>
          <a:p>
            <a:pPr lvl="0"/>
            <a:r>
              <a:rPr lang="en-US" dirty="0">
                <a:solidFill>
                  <a:srgbClr val="4BACC6">
                    <a:lumMod val="50000"/>
                  </a:srgbClr>
                </a:solidFill>
                <a:latin typeface="Calibri"/>
              </a:rPr>
              <a:t>		AIS </a:t>
            </a:r>
            <a:r>
              <a:rPr lang="en-US" dirty="0" smtClean="0">
                <a:solidFill>
                  <a:srgbClr val="4BACC6">
                    <a:lumMod val="50000"/>
                  </a:srgbClr>
                </a:solidFill>
                <a:latin typeface="Calibri"/>
              </a:rPr>
              <a:t>Printers:</a:t>
            </a:r>
            <a:endParaRPr lang="en-US" sz="2000" dirty="0">
              <a:solidFill>
                <a:prstClr val="black"/>
              </a:solidFill>
              <a:latin typeface="Calibri"/>
            </a:endParaRPr>
          </a:p>
          <a:p>
            <a:pPr marL="3086100" lvl="6" indent="-342900">
              <a:buFont typeface="Arial" pitchFamily="34" charset="0"/>
              <a:buChar char="•"/>
            </a:pPr>
            <a:r>
              <a:rPr lang="en-US" sz="2000" dirty="0" smtClean="0">
                <a:latin typeface="+mn-lt"/>
              </a:rPr>
              <a:t>2 </a:t>
            </a:r>
            <a:r>
              <a:rPr lang="en-US" sz="2000" dirty="0">
                <a:latin typeface="+mn-lt"/>
              </a:rPr>
              <a:t>HP OfficeJet7110 Wide Format </a:t>
            </a:r>
            <a:r>
              <a:rPr lang="en-US" sz="2000" dirty="0" err="1" smtClean="0">
                <a:latin typeface="+mn-lt"/>
              </a:rPr>
              <a:t>ePrinter</a:t>
            </a:r>
            <a:endParaRPr lang="en-US" sz="2000" dirty="0">
              <a:latin typeface="+mn-lt"/>
            </a:endParaRPr>
          </a:p>
        </p:txBody>
      </p:sp>
    </p:spTree>
    <p:extLst>
      <p:ext uri="{BB962C8B-B14F-4D97-AF65-F5344CB8AC3E}">
        <p14:creationId xmlns:p14="http://schemas.microsoft.com/office/powerpoint/2010/main" val="347378977"/>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Central Site – Manila ATMC</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Hardware Configuration Management Document</a:t>
            </a:r>
            <a:endParaRPr lang="en-US" dirty="0">
              <a:latin typeface="Corbel" pitchFamily="34" charset="0"/>
            </a:endParaRPr>
          </a:p>
        </p:txBody>
      </p:sp>
      <p:sp>
        <p:nvSpPr>
          <p:cNvPr id="16" name="TextBox 15"/>
          <p:cNvSpPr txBox="1"/>
          <p:nvPr/>
        </p:nvSpPr>
        <p:spPr>
          <a:xfrm>
            <a:off x="304802" y="1295416"/>
            <a:ext cx="9296400" cy="2985433"/>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r>
              <a:rPr lang="en-US" sz="2800" b="1" dirty="0" smtClean="0">
                <a:solidFill>
                  <a:schemeClr val="accent5">
                    <a:lumMod val="50000"/>
                  </a:schemeClr>
                </a:solidFill>
                <a:latin typeface="+mj-lt"/>
              </a:rPr>
              <a:t>ATM </a:t>
            </a:r>
            <a:r>
              <a:rPr lang="en-US" sz="2800" b="1" dirty="0">
                <a:solidFill>
                  <a:srgbClr val="4BACC6">
                    <a:lumMod val="50000"/>
                  </a:srgbClr>
                </a:solidFill>
                <a:latin typeface="Calibri"/>
              </a:rPr>
              <a:t>Operations</a:t>
            </a:r>
            <a:r>
              <a:rPr lang="en-US" sz="2800" b="1" dirty="0" smtClean="0">
                <a:solidFill>
                  <a:schemeClr val="accent5">
                    <a:lumMod val="50000"/>
                  </a:schemeClr>
                </a:solidFill>
                <a:latin typeface="+mj-lt"/>
              </a:rPr>
              <a:t> Room</a:t>
            </a:r>
          </a:p>
          <a:p>
            <a:pPr lvl="0"/>
            <a:r>
              <a:rPr lang="en-US" dirty="0">
                <a:solidFill>
                  <a:srgbClr val="4BACC6">
                    <a:lumMod val="50000"/>
                  </a:srgbClr>
                </a:solidFill>
                <a:latin typeface="Calibri"/>
              </a:rPr>
              <a:t>		AIS </a:t>
            </a:r>
            <a:r>
              <a:rPr lang="en-US" dirty="0" smtClean="0">
                <a:solidFill>
                  <a:srgbClr val="4BACC6">
                    <a:lumMod val="50000"/>
                  </a:srgbClr>
                </a:solidFill>
                <a:latin typeface="Calibri"/>
              </a:rPr>
              <a:t>Workstations:</a:t>
            </a:r>
            <a:endParaRPr lang="en-US" dirty="0">
              <a:solidFill>
                <a:srgbClr val="4BACC6">
                  <a:lumMod val="50000"/>
                </a:srgbClr>
              </a:solidFill>
              <a:latin typeface="Calibri"/>
            </a:endParaRPr>
          </a:p>
          <a:p>
            <a:r>
              <a:rPr lang="en-US" sz="2000" dirty="0" smtClean="0">
                <a:latin typeface="+mn-lt"/>
              </a:rPr>
              <a:t>			</a:t>
            </a:r>
            <a:r>
              <a:rPr lang="en-US" sz="2000" dirty="0">
                <a:latin typeface="+mn-lt"/>
              </a:rPr>
              <a:t>3</a:t>
            </a:r>
            <a:r>
              <a:rPr lang="en-US" sz="2000" dirty="0" smtClean="0">
                <a:latin typeface="+mn-lt"/>
              </a:rPr>
              <a:t> AIS/AMHS Workstations</a:t>
            </a:r>
          </a:p>
          <a:p>
            <a:pPr marL="3543300" lvl="7" indent="-342900">
              <a:buFont typeface="Arial" pitchFamily="34" charset="0"/>
              <a:buChar char="•"/>
            </a:pPr>
            <a:r>
              <a:rPr lang="en-US" sz="2000" dirty="0" smtClean="0">
                <a:latin typeface="+mn-lt"/>
              </a:rPr>
              <a:t>HP </a:t>
            </a:r>
            <a:r>
              <a:rPr lang="en-US" sz="2000" dirty="0">
                <a:latin typeface="+mn-lt"/>
              </a:rPr>
              <a:t>Z230 Tower Workstation</a:t>
            </a:r>
          </a:p>
          <a:p>
            <a:pPr marL="3543300" lvl="7" indent="-342900">
              <a:buFont typeface="Arial" pitchFamily="34" charset="0"/>
              <a:buChar char="•"/>
            </a:pPr>
            <a:r>
              <a:rPr lang="en-US" sz="2000" dirty="0">
                <a:latin typeface="+mn-lt"/>
              </a:rPr>
              <a:t>HP Z22I 21.5-Inch IPS </a:t>
            </a:r>
            <a:r>
              <a:rPr lang="en-US" sz="2000" dirty="0" smtClean="0">
                <a:latin typeface="+mn-lt"/>
              </a:rPr>
              <a:t>Monitor</a:t>
            </a:r>
          </a:p>
          <a:p>
            <a:pPr marL="3543300" lvl="7" indent="-342900">
              <a:buFont typeface="Arial" pitchFamily="34" charset="0"/>
              <a:buChar char="•"/>
            </a:pPr>
            <a:r>
              <a:rPr lang="en-US" sz="2000" dirty="0" smtClean="0">
                <a:latin typeface="+mn-lt"/>
              </a:rPr>
              <a:t>Node Names: (MAN-WKS-01, 02 &amp; 03)</a:t>
            </a:r>
          </a:p>
          <a:p>
            <a:r>
              <a:rPr lang="en-US" dirty="0">
                <a:solidFill>
                  <a:srgbClr val="4BACC6">
                    <a:lumMod val="50000"/>
                  </a:srgbClr>
                </a:solidFill>
                <a:latin typeface="Calibri"/>
              </a:rPr>
              <a:t>		AIS </a:t>
            </a:r>
            <a:r>
              <a:rPr lang="en-US" dirty="0" smtClean="0">
                <a:solidFill>
                  <a:srgbClr val="4BACC6">
                    <a:lumMod val="50000"/>
                  </a:srgbClr>
                </a:solidFill>
                <a:latin typeface="Calibri"/>
              </a:rPr>
              <a:t>Printers:</a:t>
            </a:r>
            <a:endParaRPr lang="en-US" sz="2000" dirty="0">
              <a:solidFill>
                <a:prstClr val="black"/>
              </a:solidFill>
              <a:latin typeface="Calibri"/>
            </a:endParaRPr>
          </a:p>
          <a:p>
            <a:pPr marL="3086100" lvl="6" indent="-342900">
              <a:buFont typeface="Arial" pitchFamily="34" charset="0"/>
              <a:buChar char="•"/>
            </a:pPr>
            <a:r>
              <a:rPr lang="en-US" sz="2000" dirty="0" smtClean="0">
                <a:latin typeface="+mn-lt"/>
              </a:rPr>
              <a:t>3 HP </a:t>
            </a:r>
            <a:r>
              <a:rPr lang="en-US" sz="2000" dirty="0">
                <a:latin typeface="+mn-lt"/>
              </a:rPr>
              <a:t>OfficeJet7110 Wide Format </a:t>
            </a:r>
            <a:r>
              <a:rPr lang="en-US" sz="2000" dirty="0" err="1" smtClean="0">
                <a:latin typeface="+mn-lt"/>
              </a:rPr>
              <a:t>ePrinter</a:t>
            </a:r>
            <a:endParaRPr lang="en-US" sz="2000" dirty="0">
              <a:latin typeface="+mn-lt"/>
            </a:endParaRPr>
          </a:p>
        </p:txBody>
      </p:sp>
    </p:spTree>
    <p:extLst>
      <p:ext uri="{BB962C8B-B14F-4D97-AF65-F5344CB8AC3E}">
        <p14:creationId xmlns:p14="http://schemas.microsoft.com/office/powerpoint/2010/main" val="2212912769"/>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Central Site – Manila ATMC</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Hardware Configuration Management Document</a:t>
            </a:r>
            <a:endParaRPr lang="en-US" dirty="0">
              <a:latin typeface="Corbel" pitchFamily="34" charset="0"/>
            </a:endParaRPr>
          </a:p>
        </p:txBody>
      </p:sp>
      <p:sp>
        <p:nvSpPr>
          <p:cNvPr id="16" name="TextBox 15"/>
          <p:cNvSpPr txBox="1"/>
          <p:nvPr/>
        </p:nvSpPr>
        <p:spPr>
          <a:xfrm>
            <a:off x="304802" y="1295416"/>
            <a:ext cx="9296400" cy="2985433"/>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r>
              <a:rPr lang="en-US" sz="2800" b="1" dirty="0" smtClean="0">
                <a:solidFill>
                  <a:schemeClr val="accent5">
                    <a:lumMod val="50000"/>
                  </a:schemeClr>
                </a:solidFill>
                <a:latin typeface="+mj-lt"/>
              </a:rPr>
              <a:t>Briefing Room</a:t>
            </a:r>
          </a:p>
          <a:p>
            <a:pPr lvl="0"/>
            <a:r>
              <a:rPr lang="en-US" dirty="0">
                <a:solidFill>
                  <a:srgbClr val="4BACC6">
                    <a:lumMod val="50000"/>
                  </a:srgbClr>
                </a:solidFill>
                <a:latin typeface="Calibri"/>
              </a:rPr>
              <a:t>		AIS </a:t>
            </a:r>
            <a:r>
              <a:rPr lang="en-US" dirty="0" smtClean="0">
                <a:solidFill>
                  <a:srgbClr val="4BACC6">
                    <a:lumMod val="50000"/>
                  </a:srgbClr>
                </a:solidFill>
                <a:latin typeface="Calibri"/>
              </a:rPr>
              <a:t>Workstation:</a:t>
            </a:r>
            <a:endParaRPr lang="en-US" dirty="0">
              <a:solidFill>
                <a:srgbClr val="4BACC6">
                  <a:lumMod val="50000"/>
                </a:srgbClr>
              </a:solidFill>
              <a:latin typeface="Calibri"/>
            </a:endParaRPr>
          </a:p>
          <a:p>
            <a:r>
              <a:rPr lang="en-US" sz="2000" dirty="0" smtClean="0">
                <a:latin typeface="+mn-lt"/>
              </a:rPr>
              <a:t>			1 AIS/AMHS Workstations</a:t>
            </a:r>
          </a:p>
          <a:p>
            <a:pPr marL="3543300" lvl="7" indent="-342900">
              <a:buFont typeface="Arial" pitchFamily="34" charset="0"/>
              <a:buChar char="•"/>
            </a:pPr>
            <a:r>
              <a:rPr lang="en-US" sz="2000" dirty="0" smtClean="0">
                <a:latin typeface="+mn-lt"/>
              </a:rPr>
              <a:t>HP </a:t>
            </a:r>
            <a:r>
              <a:rPr lang="en-US" sz="2000" dirty="0">
                <a:latin typeface="+mn-lt"/>
              </a:rPr>
              <a:t>Z230 Tower Workstation</a:t>
            </a:r>
          </a:p>
          <a:p>
            <a:pPr marL="3543300" lvl="7" indent="-342900">
              <a:buFont typeface="Arial" pitchFamily="34" charset="0"/>
              <a:buChar char="•"/>
            </a:pPr>
            <a:r>
              <a:rPr lang="en-US" sz="2000" dirty="0">
                <a:latin typeface="+mn-lt"/>
              </a:rPr>
              <a:t>HP Z22I 21.5-Inch IPS </a:t>
            </a:r>
            <a:r>
              <a:rPr lang="en-US" sz="2000" dirty="0" smtClean="0">
                <a:latin typeface="+mn-lt"/>
              </a:rPr>
              <a:t>Monitor</a:t>
            </a:r>
          </a:p>
          <a:p>
            <a:pPr marL="3543300" lvl="7" indent="-342900">
              <a:buFont typeface="Arial" pitchFamily="34" charset="0"/>
              <a:buChar char="•"/>
            </a:pPr>
            <a:r>
              <a:rPr lang="en-US" sz="2000" dirty="0" smtClean="0">
                <a:latin typeface="+mn-lt"/>
              </a:rPr>
              <a:t>Node Name: (MAN-WKS-06)</a:t>
            </a:r>
          </a:p>
          <a:p>
            <a:r>
              <a:rPr lang="en-US" dirty="0">
                <a:solidFill>
                  <a:srgbClr val="4BACC6">
                    <a:lumMod val="50000"/>
                  </a:srgbClr>
                </a:solidFill>
                <a:latin typeface="Calibri"/>
              </a:rPr>
              <a:t>		AIS </a:t>
            </a:r>
            <a:r>
              <a:rPr lang="en-US" dirty="0" smtClean="0">
                <a:solidFill>
                  <a:srgbClr val="4BACC6">
                    <a:lumMod val="50000"/>
                  </a:srgbClr>
                </a:solidFill>
                <a:latin typeface="Calibri"/>
              </a:rPr>
              <a:t>Printer:</a:t>
            </a:r>
            <a:endParaRPr lang="en-US" sz="2000" dirty="0">
              <a:solidFill>
                <a:prstClr val="black"/>
              </a:solidFill>
              <a:latin typeface="Calibri"/>
            </a:endParaRPr>
          </a:p>
          <a:p>
            <a:pPr marL="3086100" lvl="6" indent="-342900">
              <a:buFont typeface="Arial" pitchFamily="34" charset="0"/>
              <a:buChar char="•"/>
            </a:pPr>
            <a:r>
              <a:rPr lang="en-US" sz="2000" dirty="0">
                <a:latin typeface="+mn-lt"/>
              </a:rPr>
              <a:t>1</a:t>
            </a:r>
            <a:r>
              <a:rPr lang="en-US" sz="2000" dirty="0" smtClean="0">
                <a:latin typeface="+mn-lt"/>
              </a:rPr>
              <a:t> HP </a:t>
            </a:r>
            <a:r>
              <a:rPr lang="en-US" sz="2000" dirty="0">
                <a:latin typeface="+mn-lt"/>
              </a:rPr>
              <a:t>OfficeJet7110 Wide Format </a:t>
            </a:r>
            <a:r>
              <a:rPr lang="en-US" sz="2000" dirty="0" err="1" smtClean="0">
                <a:latin typeface="+mn-lt"/>
              </a:rPr>
              <a:t>ePrinter</a:t>
            </a:r>
            <a:endParaRPr lang="en-US" sz="2000" dirty="0">
              <a:latin typeface="+mn-lt"/>
            </a:endParaRPr>
          </a:p>
        </p:txBody>
      </p:sp>
    </p:spTree>
    <p:extLst>
      <p:ext uri="{BB962C8B-B14F-4D97-AF65-F5344CB8AC3E}">
        <p14:creationId xmlns:p14="http://schemas.microsoft.com/office/powerpoint/2010/main" val="4277325516"/>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Central Site – CAAP HQ</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Hardware Configuration Management Document</a:t>
            </a:r>
            <a:endParaRPr lang="en-US" dirty="0">
              <a:latin typeface="Corbel" pitchFamily="34" charset="0"/>
            </a:endParaRPr>
          </a:p>
        </p:txBody>
      </p:sp>
      <p:sp>
        <p:nvSpPr>
          <p:cNvPr id="16" name="TextBox 15"/>
          <p:cNvSpPr txBox="1"/>
          <p:nvPr/>
        </p:nvSpPr>
        <p:spPr>
          <a:xfrm>
            <a:off x="304802" y="1295416"/>
            <a:ext cx="9296400" cy="2677656"/>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r>
              <a:rPr lang="en-US" sz="2800" b="1" dirty="0" smtClean="0">
                <a:solidFill>
                  <a:schemeClr val="accent5">
                    <a:lumMod val="50000"/>
                  </a:schemeClr>
                </a:solidFill>
                <a:latin typeface="+mj-lt"/>
              </a:rPr>
              <a:t>ANS Central Office</a:t>
            </a:r>
          </a:p>
          <a:p>
            <a:pPr lvl="0"/>
            <a:r>
              <a:rPr lang="en-US" dirty="0">
                <a:solidFill>
                  <a:srgbClr val="4BACC6">
                    <a:lumMod val="50000"/>
                  </a:srgbClr>
                </a:solidFill>
                <a:latin typeface="Calibri"/>
              </a:rPr>
              <a:t>		AIS </a:t>
            </a:r>
            <a:r>
              <a:rPr lang="en-US" dirty="0" smtClean="0">
                <a:solidFill>
                  <a:srgbClr val="4BACC6">
                    <a:lumMod val="50000"/>
                  </a:srgbClr>
                </a:solidFill>
                <a:latin typeface="Calibri"/>
              </a:rPr>
              <a:t>Workstation:</a:t>
            </a:r>
            <a:endParaRPr lang="en-US" dirty="0">
              <a:solidFill>
                <a:srgbClr val="4BACC6">
                  <a:lumMod val="50000"/>
                </a:srgbClr>
              </a:solidFill>
              <a:latin typeface="Calibri"/>
            </a:endParaRPr>
          </a:p>
          <a:p>
            <a:r>
              <a:rPr lang="en-US" sz="2000" dirty="0" smtClean="0">
                <a:latin typeface="+mn-lt"/>
              </a:rPr>
              <a:t>			1 AIS/AMHS Workstations</a:t>
            </a:r>
          </a:p>
          <a:p>
            <a:pPr marL="3543300" lvl="7" indent="-342900">
              <a:buFont typeface="Arial" pitchFamily="34" charset="0"/>
              <a:buChar char="•"/>
            </a:pPr>
            <a:r>
              <a:rPr lang="en-US" sz="2000" dirty="0" smtClean="0">
                <a:latin typeface="+mn-lt"/>
              </a:rPr>
              <a:t>HP </a:t>
            </a:r>
            <a:r>
              <a:rPr lang="en-US" sz="2000" dirty="0">
                <a:latin typeface="+mn-lt"/>
              </a:rPr>
              <a:t>Z230 Tower Workstation</a:t>
            </a:r>
          </a:p>
          <a:p>
            <a:pPr marL="3543300" lvl="7" indent="-342900">
              <a:buFont typeface="Arial" pitchFamily="34" charset="0"/>
              <a:buChar char="•"/>
            </a:pPr>
            <a:r>
              <a:rPr lang="en-US" sz="2000" dirty="0">
                <a:latin typeface="+mn-lt"/>
              </a:rPr>
              <a:t>HP Z22I 21.5-Inch IPS </a:t>
            </a:r>
            <a:r>
              <a:rPr lang="en-US" sz="2000" dirty="0" smtClean="0">
                <a:latin typeface="+mn-lt"/>
              </a:rPr>
              <a:t>Monitor</a:t>
            </a:r>
          </a:p>
          <a:p>
            <a:r>
              <a:rPr lang="en-US" dirty="0">
                <a:solidFill>
                  <a:srgbClr val="4BACC6">
                    <a:lumMod val="50000"/>
                  </a:srgbClr>
                </a:solidFill>
                <a:latin typeface="Calibri"/>
              </a:rPr>
              <a:t>		AIS </a:t>
            </a:r>
            <a:r>
              <a:rPr lang="en-US" dirty="0" smtClean="0">
                <a:solidFill>
                  <a:srgbClr val="4BACC6">
                    <a:lumMod val="50000"/>
                  </a:srgbClr>
                </a:solidFill>
                <a:latin typeface="Calibri"/>
              </a:rPr>
              <a:t>Printer:</a:t>
            </a:r>
            <a:endParaRPr lang="en-US" sz="2000" dirty="0">
              <a:solidFill>
                <a:prstClr val="black"/>
              </a:solidFill>
              <a:latin typeface="Calibri"/>
            </a:endParaRPr>
          </a:p>
          <a:p>
            <a:pPr marL="3086100" lvl="6" indent="-342900">
              <a:buFont typeface="Arial" pitchFamily="34" charset="0"/>
              <a:buChar char="•"/>
            </a:pPr>
            <a:r>
              <a:rPr lang="en-US" sz="2000" dirty="0">
                <a:latin typeface="+mn-lt"/>
              </a:rPr>
              <a:t>1</a:t>
            </a:r>
            <a:r>
              <a:rPr lang="en-US" sz="2000" dirty="0" smtClean="0">
                <a:latin typeface="+mn-lt"/>
              </a:rPr>
              <a:t> HP </a:t>
            </a:r>
            <a:r>
              <a:rPr lang="en-US" sz="2000" dirty="0">
                <a:latin typeface="+mn-lt"/>
              </a:rPr>
              <a:t>OfficeJet7110 Wide Format </a:t>
            </a:r>
            <a:r>
              <a:rPr lang="en-US" sz="2000" dirty="0" err="1" smtClean="0">
                <a:latin typeface="+mn-lt"/>
              </a:rPr>
              <a:t>ePrinter</a:t>
            </a:r>
            <a:endParaRPr lang="en-US" sz="2000" dirty="0">
              <a:latin typeface="+mn-lt"/>
            </a:endParaRPr>
          </a:p>
        </p:txBody>
      </p:sp>
    </p:spTree>
    <p:extLst>
      <p:ext uri="{BB962C8B-B14F-4D97-AF65-F5344CB8AC3E}">
        <p14:creationId xmlns:p14="http://schemas.microsoft.com/office/powerpoint/2010/main" val="1252523166"/>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Central Site – CAAP HQ</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Hardware Configuration Management Document</a:t>
            </a:r>
            <a:endParaRPr lang="en-US" dirty="0">
              <a:latin typeface="Corbel" pitchFamily="34" charset="0"/>
            </a:endParaRPr>
          </a:p>
        </p:txBody>
      </p:sp>
      <p:sp>
        <p:nvSpPr>
          <p:cNvPr id="16" name="TextBox 15"/>
          <p:cNvSpPr txBox="1"/>
          <p:nvPr/>
        </p:nvSpPr>
        <p:spPr>
          <a:xfrm>
            <a:off x="304802" y="1295416"/>
            <a:ext cx="9296400" cy="2677656"/>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r>
              <a:rPr lang="en-US" sz="2800" b="1" dirty="0" smtClean="0">
                <a:solidFill>
                  <a:schemeClr val="accent5">
                    <a:lumMod val="50000"/>
                  </a:schemeClr>
                </a:solidFill>
                <a:latin typeface="+mj-lt"/>
              </a:rPr>
              <a:t>Operations Center (OPCEN)</a:t>
            </a:r>
          </a:p>
          <a:p>
            <a:pPr lvl="0"/>
            <a:r>
              <a:rPr lang="en-US" dirty="0">
                <a:solidFill>
                  <a:srgbClr val="4BACC6">
                    <a:lumMod val="50000"/>
                  </a:srgbClr>
                </a:solidFill>
                <a:latin typeface="Calibri"/>
              </a:rPr>
              <a:t>		AIS </a:t>
            </a:r>
            <a:r>
              <a:rPr lang="en-US" dirty="0" smtClean="0">
                <a:solidFill>
                  <a:srgbClr val="4BACC6">
                    <a:lumMod val="50000"/>
                  </a:srgbClr>
                </a:solidFill>
                <a:latin typeface="Calibri"/>
              </a:rPr>
              <a:t>Workstation:</a:t>
            </a:r>
            <a:endParaRPr lang="en-US" dirty="0">
              <a:solidFill>
                <a:srgbClr val="4BACC6">
                  <a:lumMod val="50000"/>
                </a:srgbClr>
              </a:solidFill>
              <a:latin typeface="Calibri"/>
            </a:endParaRPr>
          </a:p>
          <a:p>
            <a:r>
              <a:rPr lang="en-US" sz="2000" dirty="0" smtClean="0">
                <a:latin typeface="+mn-lt"/>
              </a:rPr>
              <a:t>			1 AIS/AMHS Workstations</a:t>
            </a:r>
          </a:p>
          <a:p>
            <a:pPr marL="3543300" lvl="7" indent="-342900">
              <a:buFont typeface="Arial" pitchFamily="34" charset="0"/>
              <a:buChar char="•"/>
            </a:pPr>
            <a:r>
              <a:rPr lang="en-US" sz="2000" dirty="0" smtClean="0">
                <a:latin typeface="+mn-lt"/>
              </a:rPr>
              <a:t>HP </a:t>
            </a:r>
            <a:r>
              <a:rPr lang="en-US" sz="2000" dirty="0">
                <a:latin typeface="+mn-lt"/>
              </a:rPr>
              <a:t>Z230 Tower Workstation</a:t>
            </a:r>
          </a:p>
          <a:p>
            <a:pPr marL="3543300" lvl="7" indent="-342900">
              <a:buFont typeface="Arial" pitchFamily="34" charset="0"/>
              <a:buChar char="•"/>
            </a:pPr>
            <a:r>
              <a:rPr lang="en-US" sz="2000" dirty="0">
                <a:latin typeface="+mn-lt"/>
              </a:rPr>
              <a:t>HP Z22I 21.5-Inch IPS </a:t>
            </a:r>
            <a:r>
              <a:rPr lang="en-US" sz="2000" dirty="0" smtClean="0">
                <a:latin typeface="+mn-lt"/>
              </a:rPr>
              <a:t>Monitor</a:t>
            </a:r>
          </a:p>
          <a:p>
            <a:r>
              <a:rPr lang="en-US" dirty="0">
                <a:solidFill>
                  <a:srgbClr val="4BACC6">
                    <a:lumMod val="50000"/>
                  </a:srgbClr>
                </a:solidFill>
                <a:latin typeface="Calibri"/>
              </a:rPr>
              <a:t>		AIS </a:t>
            </a:r>
            <a:r>
              <a:rPr lang="en-US" dirty="0" smtClean="0">
                <a:solidFill>
                  <a:srgbClr val="4BACC6">
                    <a:lumMod val="50000"/>
                  </a:srgbClr>
                </a:solidFill>
                <a:latin typeface="Calibri"/>
              </a:rPr>
              <a:t>Printer:</a:t>
            </a:r>
            <a:endParaRPr lang="en-US" sz="2000" dirty="0">
              <a:solidFill>
                <a:prstClr val="black"/>
              </a:solidFill>
              <a:latin typeface="Calibri"/>
            </a:endParaRPr>
          </a:p>
          <a:p>
            <a:pPr marL="3086100" lvl="6" indent="-342900">
              <a:buFont typeface="Arial" pitchFamily="34" charset="0"/>
              <a:buChar char="•"/>
            </a:pPr>
            <a:r>
              <a:rPr lang="en-US" sz="2000" dirty="0">
                <a:latin typeface="+mn-lt"/>
              </a:rPr>
              <a:t>1</a:t>
            </a:r>
            <a:r>
              <a:rPr lang="en-US" sz="2000" dirty="0" smtClean="0">
                <a:latin typeface="+mn-lt"/>
              </a:rPr>
              <a:t> HP </a:t>
            </a:r>
            <a:r>
              <a:rPr lang="en-US" sz="2000" dirty="0">
                <a:latin typeface="+mn-lt"/>
              </a:rPr>
              <a:t>OfficeJet7110 Wide Format </a:t>
            </a:r>
            <a:r>
              <a:rPr lang="en-US" sz="2000" dirty="0" err="1" smtClean="0">
                <a:latin typeface="+mn-lt"/>
              </a:rPr>
              <a:t>ePrinter</a:t>
            </a:r>
            <a:endParaRPr lang="en-US" sz="2000" dirty="0">
              <a:latin typeface="+mn-lt"/>
            </a:endParaRPr>
          </a:p>
        </p:txBody>
      </p:sp>
    </p:spTree>
    <p:extLst>
      <p:ext uri="{BB962C8B-B14F-4D97-AF65-F5344CB8AC3E}">
        <p14:creationId xmlns:p14="http://schemas.microsoft.com/office/powerpoint/2010/main" val="1621448971"/>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AISS Hardware Components</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a:t>
            </a:r>
            <a:endParaRPr lang="en-US" dirty="0">
              <a:latin typeface="Corbel" pitchFamily="34" charset="0"/>
            </a:endParaRPr>
          </a:p>
        </p:txBody>
      </p:sp>
      <p:sp>
        <p:nvSpPr>
          <p:cNvPr id="13" name="TextBox 12"/>
          <p:cNvSpPr txBox="1"/>
          <p:nvPr/>
        </p:nvSpPr>
        <p:spPr>
          <a:xfrm>
            <a:off x="304802" y="1295408"/>
            <a:ext cx="9296400" cy="4893647"/>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r>
              <a:rPr lang="en-US" sz="2800" b="1" dirty="0" smtClean="0">
                <a:solidFill>
                  <a:schemeClr val="accent5">
                    <a:lumMod val="50000"/>
                  </a:schemeClr>
                </a:solidFill>
                <a:latin typeface="+mj-lt"/>
              </a:rPr>
              <a:t>Servers</a:t>
            </a:r>
          </a:p>
          <a:p>
            <a:r>
              <a:rPr lang="en-US" sz="2800" b="1" dirty="0">
                <a:solidFill>
                  <a:schemeClr val="accent5">
                    <a:lumMod val="50000"/>
                  </a:schemeClr>
                </a:solidFill>
                <a:latin typeface="+mj-lt"/>
              </a:rPr>
              <a:t>	</a:t>
            </a:r>
            <a:r>
              <a:rPr lang="en-US" sz="2800" b="1" dirty="0" smtClean="0">
                <a:solidFill>
                  <a:schemeClr val="accent5">
                    <a:lumMod val="50000"/>
                  </a:schemeClr>
                </a:solidFill>
                <a:latin typeface="+mj-lt"/>
              </a:rPr>
              <a:t>KVM Consoles &amp; KVM Switches</a:t>
            </a:r>
          </a:p>
          <a:p>
            <a:r>
              <a:rPr lang="en-US" sz="2800" b="1" dirty="0">
                <a:solidFill>
                  <a:schemeClr val="accent5">
                    <a:lumMod val="50000"/>
                  </a:schemeClr>
                </a:solidFill>
                <a:latin typeface="+mj-lt"/>
              </a:rPr>
              <a:t>	</a:t>
            </a:r>
            <a:r>
              <a:rPr lang="en-US" sz="2800" b="1" dirty="0" smtClean="0">
                <a:solidFill>
                  <a:schemeClr val="accent5">
                    <a:lumMod val="50000"/>
                  </a:schemeClr>
                </a:solidFill>
                <a:latin typeface="+mj-lt"/>
              </a:rPr>
              <a:t>Storage &amp; Backup Devices</a:t>
            </a:r>
          </a:p>
          <a:p>
            <a:pPr lvl="0"/>
            <a:r>
              <a:rPr lang="en-US" sz="2800" b="1" dirty="0" smtClean="0">
                <a:solidFill>
                  <a:srgbClr val="4BACC6">
                    <a:lumMod val="50000"/>
                  </a:srgbClr>
                </a:solidFill>
                <a:latin typeface="Calibri"/>
              </a:rPr>
              <a:t>	Network </a:t>
            </a:r>
            <a:r>
              <a:rPr lang="en-US" sz="2800" b="1" dirty="0">
                <a:solidFill>
                  <a:srgbClr val="4BACC6">
                    <a:lumMod val="50000"/>
                  </a:srgbClr>
                </a:solidFill>
                <a:latin typeface="Calibri"/>
              </a:rPr>
              <a:t>Appliance</a:t>
            </a:r>
          </a:p>
          <a:p>
            <a:r>
              <a:rPr lang="en-US" sz="2800" b="1" dirty="0">
                <a:solidFill>
                  <a:schemeClr val="accent5">
                    <a:lumMod val="50000"/>
                  </a:schemeClr>
                </a:solidFill>
                <a:latin typeface="+mj-lt"/>
              </a:rPr>
              <a:t>	</a:t>
            </a:r>
            <a:r>
              <a:rPr lang="en-US" sz="2800" b="1" dirty="0" smtClean="0">
                <a:solidFill>
                  <a:schemeClr val="accent5">
                    <a:lumMod val="50000"/>
                  </a:schemeClr>
                </a:solidFill>
                <a:latin typeface="+mj-lt"/>
              </a:rPr>
              <a:t>Workstations</a:t>
            </a:r>
          </a:p>
          <a:p>
            <a:r>
              <a:rPr lang="en-US" sz="2800" b="1" dirty="0">
                <a:solidFill>
                  <a:schemeClr val="accent5">
                    <a:lumMod val="50000"/>
                  </a:schemeClr>
                </a:solidFill>
                <a:latin typeface="+mj-lt"/>
              </a:rPr>
              <a:t>	</a:t>
            </a:r>
            <a:r>
              <a:rPr lang="en-US" sz="2800" b="1" dirty="0" smtClean="0">
                <a:solidFill>
                  <a:schemeClr val="accent5">
                    <a:lumMod val="50000"/>
                  </a:schemeClr>
                </a:solidFill>
                <a:latin typeface="+mj-lt"/>
              </a:rPr>
              <a:t>Display Devices</a:t>
            </a:r>
          </a:p>
          <a:p>
            <a:r>
              <a:rPr lang="en-US" sz="2800" b="1" dirty="0">
                <a:solidFill>
                  <a:schemeClr val="accent5">
                    <a:lumMod val="50000"/>
                  </a:schemeClr>
                </a:solidFill>
                <a:latin typeface="+mj-lt"/>
              </a:rPr>
              <a:t>	</a:t>
            </a:r>
            <a:r>
              <a:rPr lang="en-US" sz="2800" b="1" dirty="0" smtClean="0">
                <a:solidFill>
                  <a:schemeClr val="accent5">
                    <a:lumMod val="50000"/>
                  </a:schemeClr>
                </a:solidFill>
                <a:latin typeface="+mj-lt"/>
              </a:rPr>
              <a:t>Printers &amp; Plotters</a:t>
            </a:r>
          </a:p>
          <a:p>
            <a:r>
              <a:rPr lang="en-US" sz="2800" b="1" dirty="0">
                <a:solidFill>
                  <a:schemeClr val="accent5">
                    <a:lumMod val="50000"/>
                  </a:schemeClr>
                </a:solidFill>
                <a:latin typeface="+mj-lt"/>
              </a:rPr>
              <a:t>	</a:t>
            </a:r>
            <a:r>
              <a:rPr lang="en-US" sz="2800" b="1" dirty="0" smtClean="0">
                <a:solidFill>
                  <a:schemeClr val="accent5">
                    <a:lumMod val="50000"/>
                  </a:schemeClr>
                </a:solidFill>
                <a:latin typeface="+mj-lt"/>
              </a:rPr>
              <a:t>Computer Peripherals</a:t>
            </a:r>
            <a:r>
              <a:rPr lang="en-US" sz="2800" b="1" dirty="0">
                <a:solidFill>
                  <a:schemeClr val="accent5">
                    <a:lumMod val="50000"/>
                  </a:schemeClr>
                </a:solidFill>
                <a:latin typeface="+mj-lt"/>
              </a:rPr>
              <a:t>	</a:t>
            </a:r>
            <a:endParaRPr lang="en-US" sz="2800" b="1" dirty="0" smtClean="0">
              <a:solidFill>
                <a:schemeClr val="accent5">
                  <a:lumMod val="50000"/>
                </a:schemeClr>
              </a:solidFill>
              <a:latin typeface="+mj-lt"/>
            </a:endParaRPr>
          </a:p>
          <a:p>
            <a:r>
              <a:rPr lang="en-US" sz="2800" b="1" dirty="0">
                <a:solidFill>
                  <a:schemeClr val="accent5">
                    <a:lumMod val="50000"/>
                  </a:schemeClr>
                </a:solidFill>
                <a:latin typeface="+mj-lt"/>
              </a:rPr>
              <a:t>	</a:t>
            </a:r>
            <a:endParaRPr lang="en-US" sz="2800" b="1" dirty="0" smtClean="0">
              <a:solidFill>
                <a:schemeClr val="accent5">
                  <a:lumMod val="50000"/>
                </a:schemeClr>
              </a:solidFill>
              <a:latin typeface="+mj-lt"/>
            </a:endParaRPr>
          </a:p>
          <a:p>
            <a:r>
              <a:rPr lang="en-US" dirty="0" smtClean="0">
                <a:solidFill>
                  <a:schemeClr val="accent5">
                    <a:lumMod val="50000"/>
                  </a:schemeClr>
                </a:solidFill>
                <a:latin typeface="+mj-lt"/>
              </a:rPr>
              <a:t> </a:t>
            </a:r>
          </a:p>
          <a:p>
            <a:pPr lvl="4"/>
            <a:endParaRPr lang="en-US" dirty="0" smtClean="0">
              <a:solidFill>
                <a:schemeClr val="accent5">
                  <a:lumMod val="50000"/>
                </a:schemeClr>
              </a:solidFill>
              <a:effectLst>
                <a:innerShdw blurRad="63500" dist="50800" dir="5880000">
                  <a:prstClr val="black">
                    <a:alpha val="50000"/>
                  </a:prstClr>
                </a:innerShdw>
              </a:effectLst>
              <a:latin typeface="+mj-lt"/>
              <a:ea typeface="Verdana" pitchFamily="34" charset="0"/>
              <a:cs typeface="Verdana" pitchFamily="34" charset="0"/>
            </a:endParaRPr>
          </a:p>
        </p:txBody>
      </p:sp>
    </p:spTree>
    <p:extLst>
      <p:ext uri="{BB962C8B-B14F-4D97-AF65-F5344CB8AC3E}">
        <p14:creationId xmlns:p14="http://schemas.microsoft.com/office/powerpoint/2010/main" val="4244187577"/>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Central Site – CAAP HQ</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Hardware Configuration Management Document</a:t>
            </a:r>
            <a:endParaRPr lang="en-US" dirty="0">
              <a:latin typeface="Corbel" pitchFamily="34" charset="0"/>
            </a:endParaRPr>
          </a:p>
        </p:txBody>
      </p:sp>
      <p:sp>
        <p:nvSpPr>
          <p:cNvPr id="16" name="TextBox 15"/>
          <p:cNvSpPr txBox="1"/>
          <p:nvPr/>
        </p:nvSpPr>
        <p:spPr>
          <a:xfrm>
            <a:off x="304802" y="1295416"/>
            <a:ext cx="9296400" cy="2677656"/>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r>
              <a:rPr lang="en-US" sz="2800" b="1" dirty="0" smtClean="0">
                <a:solidFill>
                  <a:schemeClr val="accent5">
                    <a:lumMod val="50000"/>
                  </a:schemeClr>
                </a:solidFill>
                <a:latin typeface="+mj-lt"/>
              </a:rPr>
              <a:t>ATC Central Office</a:t>
            </a:r>
          </a:p>
          <a:p>
            <a:pPr lvl="0"/>
            <a:r>
              <a:rPr lang="en-US" dirty="0">
                <a:solidFill>
                  <a:srgbClr val="4BACC6">
                    <a:lumMod val="50000"/>
                  </a:srgbClr>
                </a:solidFill>
                <a:latin typeface="Calibri"/>
              </a:rPr>
              <a:t>		AIS </a:t>
            </a:r>
            <a:r>
              <a:rPr lang="en-US" dirty="0" smtClean="0">
                <a:solidFill>
                  <a:srgbClr val="4BACC6">
                    <a:lumMod val="50000"/>
                  </a:srgbClr>
                </a:solidFill>
                <a:latin typeface="Calibri"/>
              </a:rPr>
              <a:t>Workstation:</a:t>
            </a:r>
            <a:endParaRPr lang="en-US" dirty="0">
              <a:solidFill>
                <a:srgbClr val="4BACC6">
                  <a:lumMod val="50000"/>
                </a:srgbClr>
              </a:solidFill>
              <a:latin typeface="Calibri"/>
            </a:endParaRPr>
          </a:p>
          <a:p>
            <a:r>
              <a:rPr lang="en-US" sz="2000" dirty="0" smtClean="0">
                <a:latin typeface="+mn-lt"/>
              </a:rPr>
              <a:t>			1 AIS/AMHS Workstations</a:t>
            </a:r>
          </a:p>
          <a:p>
            <a:pPr marL="3543300" lvl="7" indent="-342900">
              <a:buFont typeface="Arial" pitchFamily="34" charset="0"/>
              <a:buChar char="•"/>
            </a:pPr>
            <a:r>
              <a:rPr lang="en-US" sz="2000" dirty="0" smtClean="0">
                <a:latin typeface="+mn-lt"/>
              </a:rPr>
              <a:t>HP </a:t>
            </a:r>
            <a:r>
              <a:rPr lang="en-US" sz="2000" dirty="0">
                <a:latin typeface="+mn-lt"/>
              </a:rPr>
              <a:t>Z230 Tower Workstation</a:t>
            </a:r>
          </a:p>
          <a:p>
            <a:pPr marL="3543300" lvl="7" indent="-342900">
              <a:buFont typeface="Arial" pitchFamily="34" charset="0"/>
              <a:buChar char="•"/>
            </a:pPr>
            <a:r>
              <a:rPr lang="en-US" sz="2000" dirty="0">
                <a:latin typeface="+mn-lt"/>
              </a:rPr>
              <a:t>HP Z22I 21.5-Inch IPS </a:t>
            </a:r>
            <a:r>
              <a:rPr lang="en-US" sz="2000" dirty="0" smtClean="0">
                <a:latin typeface="+mn-lt"/>
              </a:rPr>
              <a:t>Monitor</a:t>
            </a:r>
          </a:p>
          <a:p>
            <a:r>
              <a:rPr lang="en-US" dirty="0">
                <a:solidFill>
                  <a:srgbClr val="4BACC6">
                    <a:lumMod val="50000"/>
                  </a:srgbClr>
                </a:solidFill>
                <a:latin typeface="Calibri"/>
              </a:rPr>
              <a:t>		AIS </a:t>
            </a:r>
            <a:r>
              <a:rPr lang="en-US" dirty="0" smtClean="0">
                <a:solidFill>
                  <a:srgbClr val="4BACC6">
                    <a:lumMod val="50000"/>
                  </a:srgbClr>
                </a:solidFill>
                <a:latin typeface="Calibri"/>
              </a:rPr>
              <a:t>Printer:</a:t>
            </a:r>
            <a:endParaRPr lang="en-US" sz="2000" dirty="0">
              <a:solidFill>
                <a:prstClr val="black"/>
              </a:solidFill>
              <a:latin typeface="Calibri"/>
            </a:endParaRPr>
          </a:p>
          <a:p>
            <a:pPr marL="3086100" lvl="6" indent="-342900">
              <a:buFont typeface="Arial" pitchFamily="34" charset="0"/>
              <a:buChar char="•"/>
            </a:pPr>
            <a:r>
              <a:rPr lang="en-US" sz="2000" dirty="0">
                <a:latin typeface="+mn-lt"/>
              </a:rPr>
              <a:t>1</a:t>
            </a:r>
            <a:r>
              <a:rPr lang="en-US" sz="2000" dirty="0" smtClean="0">
                <a:latin typeface="+mn-lt"/>
              </a:rPr>
              <a:t> HP </a:t>
            </a:r>
            <a:r>
              <a:rPr lang="en-US" sz="2000" dirty="0">
                <a:latin typeface="+mn-lt"/>
              </a:rPr>
              <a:t>OfficeJet7110 Wide Format </a:t>
            </a:r>
            <a:r>
              <a:rPr lang="en-US" sz="2000" dirty="0" err="1" smtClean="0">
                <a:latin typeface="+mn-lt"/>
              </a:rPr>
              <a:t>ePrinter</a:t>
            </a:r>
            <a:endParaRPr lang="en-US" sz="2000" dirty="0">
              <a:latin typeface="+mn-lt"/>
            </a:endParaRPr>
          </a:p>
        </p:txBody>
      </p:sp>
    </p:spTree>
    <p:extLst>
      <p:ext uri="{BB962C8B-B14F-4D97-AF65-F5344CB8AC3E}">
        <p14:creationId xmlns:p14="http://schemas.microsoft.com/office/powerpoint/2010/main" val="2531315017"/>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Remote Sites – via Microwave Link</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2677656"/>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r>
              <a:rPr lang="en-US" sz="2800" b="1" dirty="0" smtClean="0">
                <a:solidFill>
                  <a:schemeClr val="accent5">
                    <a:lumMod val="50000"/>
                  </a:schemeClr>
                </a:solidFill>
                <a:latin typeface="+mj-lt"/>
              </a:rPr>
              <a:t>NAIA ANF</a:t>
            </a:r>
          </a:p>
          <a:p>
            <a:pPr lvl="0"/>
            <a:r>
              <a:rPr lang="en-US" dirty="0">
                <a:solidFill>
                  <a:srgbClr val="4BACC6">
                    <a:lumMod val="50000"/>
                  </a:srgbClr>
                </a:solidFill>
                <a:latin typeface="Calibri"/>
              </a:rPr>
              <a:t>		AIS </a:t>
            </a:r>
            <a:r>
              <a:rPr lang="en-US" dirty="0" smtClean="0">
                <a:solidFill>
                  <a:srgbClr val="4BACC6">
                    <a:lumMod val="50000"/>
                  </a:srgbClr>
                </a:solidFill>
                <a:latin typeface="Calibri"/>
              </a:rPr>
              <a:t>Workstations:</a:t>
            </a:r>
            <a:endParaRPr lang="en-US" dirty="0">
              <a:solidFill>
                <a:srgbClr val="4BACC6">
                  <a:lumMod val="50000"/>
                </a:srgbClr>
              </a:solidFill>
              <a:latin typeface="Calibri"/>
            </a:endParaRPr>
          </a:p>
          <a:p>
            <a:r>
              <a:rPr lang="en-US" sz="2000" dirty="0" smtClean="0">
                <a:latin typeface="+mn-lt"/>
              </a:rPr>
              <a:t>			AIS/AMHS Workstations</a:t>
            </a:r>
          </a:p>
          <a:p>
            <a:pPr marL="3543300" lvl="7" indent="-342900">
              <a:buFont typeface="Arial" pitchFamily="34" charset="0"/>
              <a:buChar char="•"/>
            </a:pPr>
            <a:r>
              <a:rPr lang="en-US" sz="2000" dirty="0" smtClean="0">
                <a:latin typeface="+mn-lt"/>
              </a:rPr>
              <a:t>HP </a:t>
            </a:r>
            <a:r>
              <a:rPr lang="en-US" sz="2000" dirty="0">
                <a:latin typeface="+mn-lt"/>
              </a:rPr>
              <a:t>Z230 Tower Workstation</a:t>
            </a:r>
          </a:p>
          <a:p>
            <a:pPr marL="3543300" lvl="7" indent="-342900">
              <a:buFont typeface="Arial" pitchFamily="34" charset="0"/>
              <a:buChar char="•"/>
            </a:pPr>
            <a:r>
              <a:rPr lang="en-US" sz="2000" dirty="0">
                <a:latin typeface="+mn-lt"/>
              </a:rPr>
              <a:t>HP Z22I 21.5-Inch IPS </a:t>
            </a:r>
            <a:r>
              <a:rPr lang="en-US" sz="2000" dirty="0" smtClean="0">
                <a:latin typeface="+mn-lt"/>
              </a:rPr>
              <a:t>Monitor</a:t>
            </a:r>
          </a:p>
          <a:p>
            <a:r>
              <a:rPr lang="en-US" dirty="0">
                <a:solidFill>
                  <a:srgbClr val="4BACC6">
                    <a:lumMod val="50000"/>
                  </a:srgbClr>
                </a:solidFill>
                <a:latin typeface="Calibri"/>
              </a:rPr>
              <a:t>		AIS </a:t>
            </a:r>
            <a:r>
              <a:rPr lang="en-US" dirty="0" smtClean="0">
                <a:solidFill>
                  <a:srgbClr val="4BACC6">
                    <a:lumMod val="50000"/>
                  </a:srgbClr>
                </a:solidFill>
                <a:latin typeface="Calibri"/>
              </a:rPr>
              <a:t>Printer:</a:t>
            </a:r>
            <a:endParaRPr lang="en-US" sz="2000" dirty="0">
              <a:solidFill>
                <a:prstClr val="black"/>
              </a:solidFill>
              <a:latin typeface="Calibri"/>
            </a:endParaRPr>
          </a:p>
          <a:p>
            <a:pPr marL="3086100" lvl="6" indent="-342900">
              <a:buFont typeface="Arial" pitchFamily="34" charset="0"/>
              <a:buChar char="•"/>
            </a:pPr>
            <a:r>
              <a:rPr lang="en-US" sz="2000" dirty="0" smtClean="0">
                <a:latin typeface="+mn-lt"/>
              </a:rPr>
              <a:t>HP </a:t>
            </a:r>
            <a:r>
              <a:rPr lang="en-US" sz="2000" dirty="0">
                <a:latin typeface="+mn-lt"/>
              </a:rPr>
              <a:t>OfficeJet7110 Wide Format </a:t>
            </a:r>
            <a:r>
              <a:rPr lang="en-US" sz="2000" dirty="0" err="1" smtClean="0">
                <a:latin typeface="+mn-lt"/>
              </a:rPr>
              <a:t>ePrinter</a:t>
            </a:r>
            <a:endParaRPr lang="en-US" sz="2000" dirty="0">
              <a:latin typeface="+mn-lt"/>
            </a:endParaRPr>
          </a:p>
        </p:txBody>
      </p:sp>
    </p:spTree>
    <p:extLst>
      <p:ext uri="{BB962C8B-B14F-4D97-AF65-F5344CB8AC3E}">
        <p14:creationId xmlns:p14="http://schemas.microsoft.com/office/powerpoint/2010/main" val="1697108810"/>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Remote Sites – via Microwave Link</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2677656"/>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r>
              <a:rPr lang="en-US" sz="2800" b="1" dirty="0" err="1" smtClean="0">
                <a:solidFill>
                  <a:schemeClr val="accent5">
                    <a:lumMod val="50000"/>
                  </a:schemeClr>
                </a:solidFill>
                <a:latin typeface="+mj-lt"/>
              </a:rPr>
              <a:t>Tagaytay</a:t>
            </a:r>
            <a:r>
              <a:rPr lang="en-US" sz="2800" b="1" dirty="0" smtClean="0">
                <a:solidFill>
                  <a:schemeClr val="accent5">
                    <a:lumMod val="50000"/>
                  </a:schemeClr>
                </a:solidFill>
                <a:latin typeface="+mj-lt"/>
              </a:rPr>
              <a:t> ANF</a:t>
            </a:r>
          </a:p>
          <a:p>
            <a:pPr lvl="0"/>
            <a:r>
              <a:rPr lang="en-US" dirty="0">
                <a:solidFill>
                  <a:srgbClr val="4BACC6">
                    <a:lumMod val="50000"/>
                  </a:srgbClr>
                </a:solidFill>
                <a:latin typeface="Calibri"/>
              </a:rPr>
              <a:t>		AIS </a:t>
            </a:r>
            <a:r>
              <a:rPr lang="en-US" dirty="0" smtClean="0">
                <a:solidFill>
                  <a:srgbClr val="4BACC6">
                    <a:lumMod val="50000"/>
                  </a:srgbClr>
                </a:solidFill>
                <a:latin typeface="Calibri"/>
              </a:rPr>
              <a:t>Workstations:</a:t>
            </a:r>
            <a:endParaRPr lang="en-US" dirty="0">
              <a:solidFill>
                <a:srgbClr val="4BACC6">
                  <a:lumMod val="50000"/>
                </a:srgbClr>
              </a:solidFill>
              <a:latin typeface="Calibri"/>
            </a:endParaRPr>
          </a:p>
          <a:p>
            <a:r>
              <a:rPr lang="en-US" sz="2000" dirty="0" smtClean="0">
                <a:latin typeface="+mn-lt"/>
              </a:rPr>
              <a:t>			AIS/AMHS Workstations</a:t>
            </a:r>
          </a:p>
          <a:p>
            <a:pPr marL="3543300" lvl="7" indent="-342900">
              <a:buFont typeface="Arial" pitchFamily="34" charset="0"/>
              <a:buChar char="•"/>
            </a:pPr>
            <a:r>
              <a:rPr lang="en-US" sz="2000" dirty="0" smtClean="0">
                <a:latin typeface="+mn-lt"/>
              </a:rPr>
              <a:t>HP </a:t>
            </a:r>
            <a:r>
              <a:rPr lang="en-US" sz="2000" dirty="0">
                <a:latin typeface="+mn-lt"/>
              </a:rPr>
              <a:t>Z230 Tower Workstation</a:t>
            </a:r>
          </a:p>
          <a:p>
            <a:pPr marL="3543300" lvl="7" indent="-342900">
              <a:buFont typeface="Arial" pitchFamily="34" charset="0"/>
              <a:buChar char="•"/>
            </a:pPr>
            <a:r>
              <a:rPr lang="en-US" sz="2000" dirty="0">
                <a:latin typeface="+mn-lt"/>
              </a:rPr>
              <a:t>HP Z22I 21.5-Inch IPS </a:t>
            </a:r>
            <a:r>
              <a:rPr lang="en-US" sz="2000" dirty="0" smtClean="0">
                <a:latin typeface="+mn-lt"/>
              </a:rPr>
              <a:t>Monitor</a:t>
            </a:r>
          </a:p>
          <a:p>
            <a:r>
              <a:rPr lang="en-US" dirty="0">
                <a:solidFill>
                  <a:srgbClr val="4BACC6">
                    <a:lumMod val="50000"/>
                  </a:srgbClr>
                </a:solidFill>
                <a:latin typeface="Calibri"/>
              </a:rPr>
              <a:t>		AIS </a:t>
            </a:r>
            <a:r>
              <a:rPr lang="en-US" dirty="0" smtClean="0">
                <a:solidFill>
                  <a:srgbClr val="4BACC6">
                    <a:lumMod val="50000"/>
                  </a:srgbClr>
                </a:solidFill>
                <a:latin typeface="Calibri"/>
              </a:rPr>
              <a:t>Printer:</a:t>
            </a:r>
            <a:endParaRPr lang="en-US" sz="2000" dirty="0">
              <a:solidFill>
                <a:prstClr val="black"/>
              </a:solidFill>
              <a:latin typeface="Calibri"/>
            </a:endParaRPr>
          </a:p>
          <a:p>
            <a:pPr marL="3086100" lvl="6" indent="-342900">
              <a:buFont typeface="Arial" pitchFamily="34" charset="0"/>
              <a:buChar char="•"/>
            </a:pPr>
            <a:r>
              <a:rPr lang="en-US" sz="2000" dirty="0" smtClean="0">
                <a:latin typeface="+mn-lt"/>
              </a:rPr>
              <a:t>HP </a:t>
            </a:r>
            <a:r>
              <a:rPr lang="en-US" sz="2000" dirty="0">
                <a:latin typeface="+mn-lt"/>
              </a:rPr>
              <a:t>OfficeJet7110 Wide Format </a:t>
            </a:r>
            <a:r>
              <a:rPr lang="en-US" sz="2000" dirty="0" err="1" smtClean="0">
                <a:latin typeface="+mn-lt"/>
              </a:rPr>
              <a:t>ePrinter</a:t>
            </a:r>
            <a:endParaRPr lang="en-US" sz="2000" dirty="0">
              <a:latin typeface="+mn-lt"/>
            </a:endParaRPr>
          </a:p>
        </p:txBody>
      </p:sp>
    </p:spTree>
    <p:extLst>
      <p:ext uri="{BB962C8B-B14F-4D97-AF65-F5344CB8AC3E}">
        <p14:creationId xmlns:p14="http://schemas.microsoft.com/office/powerpoint/2010/main" val="1320999637"/>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Remote Sites – via VSAT</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2677656"/>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r>
              <a:rPr lang="en-US" sz="2800" b="1" dirty="0" smtClean="0">
                <a:solidFill>
                  <a:schemeClr val="accent5">
                    <a:lumMod val="50000"/>
                  </a:schemeClr>
                </a:solidFill>
                <a:latin typeface="+mj-lt"/>
              </a:rPr>
              <a:t>Nationwide Remote Sites</a:t>
            </a:r>
          </a:p>
          <a:p>
            <a:pPr lvl="0"/>
            <a:r>
              <a:rPr lang="en-US" dirty="0">
                <a:solidFill>
                  <a:srgbClr val="4BACC6">
                    <a:lumMod val="50000"/>
                  </a:srgbClr>
                </a:solidFill>
                <a:latin typeface="Calibri"/>
              </a:rPr>
              <a:t>		AIS </a:t>
            </a:r>
            <a:r>
              <a:rPr lang="en-US" dirty="0" smtClean="0">
                <a:solidFill>
                  <a:srgbClr val="4BACC6">
                    <a:lumMod val="50000"/>
                  </a:srgbClr>
                </a:solidFill>
                <a:latin typeface="Calibri"/>
              </a:rPr>
              <a:t>Workstations:</a:t>
            </a:r>
            <a:endParaRPr lang="en-US" dirty="0">
              <a:solidFill>
                <a:srgbClr val="4BACC6">
                  <a:lumMod val="50000"/>
                </a:srgbClr>
              </a:solidFill>
              <a:latin typeface="Calibri"/>
            </a:endParaRPr>
          </a:p>
          <a:p>
            <a:r>
              <a:rPr lang="en-US" sz="2000" dirty="0" smtClean="0">
                <a:latin typeface="+mn-lt"/>
              </a:rPr>
              <a:t>			AIS/AMHS Workstations</a:t>
            </a:r>
          </a:p>
          <a:p>
            <a:pPr marL="3543300" lvl="7" indent="-342900">
              <a:buFont typeface="Arial" pitchFamily="34" charset="0"/>
              <a:buChar char="•"/>
            </a:pPr>
            <a:r>
              <a:rPr lang="en-US" sz="2000" dirty="0" smtClean="0">
                <a:latin typeface="+mn-lt"/>
              </a:rPr>
              <a:t>HP </a:t>
            </a:r>
            <a:r>
              <a:rPr lang="en-US" sz="2000" dirty="0">
                <a:latin typeface="+mn-lt"/>
              </a:rPr>
              <a:t>Z230 Tower Workstation</a:t>
            </a:r>
          </a:p>
          <a:p>
            <a:pPr marL="3543300" lvl="7" indent="-342900">
              <a:buFont typeface="Arial" pitchFamily="34" charset="0"/>
              <a:buChar char="•"/>
            </a:pPr>
            <a:r>
              <a:rPr lang="en-US" sz="2000" dirty="0">
                <a:latin typeface="+mn-lt"/>
              </a:rPr>
              <a:t>HP Z22I 21.5-Inch IPS </a:t>
            </a:r>
            <a:r>
              <a:rPr lang="en-US" sz="2000" dirty="0" smtClean="0">
                <a:latin typeface="+mn-lt"/>
              </a:rPr>
              <a:t>Monitor</a:t>
            </a:r>
          </a:p>
          <a:p>
            <a:r>
              <a:rPr lang="en-US" dirty="0">
                <a:solidFill>
                  <a:srgbClr val="4BACC6">
                    <a:lumMod val="50000"/>
                  </a:srgbClr>
                </a:solidFill>
                <a:latin typeface="Calibri"/>
              </a:rPr>
              <a:t>		AIS </a:t>
            </a:r>
            <a:r>
              <a:rPr lang="en-US" dirty="0" smtClean="0">
                <a:solidFill>
                  <a:srgbClr val="4BACC6">
                    <a:lumMod val="50000"/>
                  </a:srgbClr>
                </a:solidFill>
                <a:latin typeface="Calibri"/>
              </a:rPr>
              <a:t>Printer:</a:t>
            </a:r>
            <a:endParaRPr lang="en-US" sz="2000" dirty="0">
              <a:solidFill>
                <a:prstClr val="black"/>
              </a:solidFill>
              <a:latin typeface="Calibri"/>
            </a:endParaRPr>
          </a:p>
          <a:p>
            <a:pPr marL="3086100" lvl="6" indent="-342900">
              <a:buFont typeface="Arial" pitchFamily="34" charset="0"/>
              <a:buChar char="•"/>
            </a:pPr>
            <a:r>
              <a:rPr lang="en-US" sz="2000" dirty="0" smtClean="0">
                <a:latin typeface="+mn-lt"/>
              </a:rPr>
              <a:t>HP </a:t>
            </a:r>
            <a:r>
              <a:rPr lang="en-US" sz="2000" dirty="0">
                <a:latin typeface="+mn-lt"/>
              </a:rPr>
              <a:t>OfficeJet7110 Wide Format </a:t>
            </a:r>
            <a:r>
              <a:rPr lang="en-US" sz="2000" dirty="0" err="1" smtClean="0">
                <a:latin typeface="+mn-lt"/>
              </a:rPr>
              <a:t>ePrinter</a:t>
            </a:r>
            <a:endParaRPr lang="en-US" sz="2000" dirty="0">
              <a:latin typeface="+mn-lt"/>
            </a:endParaRPr>
          </a:p>
        </p:txBody>
      </p:sp>
    </p:spTree>
    <p:extLst>
      <p:ext uri="{BB962C8B-B14F-4D97-AF65-F5344CB8AC3E}">
        <p14:creationId xmlns:p14="http://schemas.microsoft.com/office/powerpoint/2010/main" val="1323387088"/>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Failover Site – </a:t>
            </a:r>
            <a:r>
              <a:rPr lang="en-US" sz="4000" dirty="0" err="1" smtClean="0">
                <a:solidFill>
                  <a:schemeClr val="bg1">
                    <a:lumMod val="95000"/>
                  </a:schemeClr>
                </a:solidFill>
                <a:latin typeface="Corbel" pitchFamily="34" charset="0"/>
              </a:rPr>
              <a:t>Mactan</a:t>
            </a:r>
            <a:r>
              <a:rPr lang="en-US" sz="4000" dirty="0" smtClean="0">
                <a:solidFill>
                  <a:schemeClr val="bg1">
                    <a:lumMod val="95000"/>
                  </a:schemeClr>
                </a:solidFill>
                <a:latin typeface="Corbel" pitchFamily="34" charset="0"/>
              </a:rPr>
              <a:t> ANF</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2800767"/>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r>
              <a:rPr lang="en-US" sz="2800" b="1" dirty="0" smtClean="0">
                <a:solidFill>
                  <a:schemeClr val="accent5">
                    <a:lumMod val="50000"/>
                  </a:schemeClr>
                </a:solidFill>
                <a:latin typeface="+mj-lt"/>
              </a:rPr>
              <a:t>Refer to </a:t>
            </a:r>
            <a:r>
              <a:rPr lang="en-US" sz="2800" b="1" dirty="0" err="1" smtClean="0">
                <a:solidFill>
                  <a:schemeClr val="accent5">
                    <a:lumMod val="50000"/>
                  </a:schemeClr>
                </a:solidFill>
                <a:latin typeface="+mj-lt"/>
              </a:rPr>
              <a:t>Mactan</a:t>
            </a:r>
            <a:r>
              <a:rPr lang="en-US" sz="2800" b="1" dirty="0" smtClean="0">
                <a:solidFill>
                  <a:schemeClr val="accent5">
                    <a:lumMod val="50000"/>
                  </a:schemeClr>
                </a:solidFill>
                <a:latin typeface="+mj-lt"/>
              </a:rPr>
              <a:t> ANF Documents:</a:t>
            </a:r>
          </a:p>
          <a:p>
            <a:pPr marL="1828800" lvl="3" indent="-457200">
              <a:buFont typeface="Wingdings" pitchFamily="2" charset="2"/>
              <a:buChar char="§"/>
            </a:pPr>
            <a:r>
              <a:rPr lang="en-US" sz="2800" b="1" dirty="0" smtClean="0">
                <a:solidFill>
                  <a:schemeClr val="accent5">
                    <a:lumMod val="50000"/>
                  </a:schemeClr>
                </a:solidFill>
                <a:latin typeface="+mj-lt"/>
              </a:rPr>
              <a:t>Hardware Configuration Management Document</a:t>
            </a:r>
          </a:p>
          <a:p>
            <a:pPr marL="1828800" lvl="3" indent="-457200">
              <a:buFont typeface="Wingdings" pitchFamily="2" charset="2"/>
              <a:buChar char="§"/>
            </a:pPr>
            <a:r>
              <a:rPr lang="en-US" sz="2800" b="1" dirty="0" smtClean="0">
                <a:solidFill>
                  <a:schemeClr val="accent5">
                    <a:lumMod val="50000"/>
                  </a:schemeClr>
                </a:solidFill>
                <a:latin typeface="+mj-lt"/>
              </a:rPr>
              <a:t>Global System/Segment Document</a:t>
            </a:r>
          </a:p>
          <a:p>
            <a:pPr marL="1828800" lvl="3" indent="-457200">
              <a:buFont typeface="Wingdings" pitchFamily="2" charset="2"/>
              <a:buChar char="§"/>
            </a:pPr>
            <a:r>
              <a:rPr lang="en-US" sz="2800" b="1" dirty="0" smtClean="0">
                <a:solidFill>
                  <a:schemeClr val="accent5">
                    <a:lumMod val="50000"/>
                  </a:schemeClr>
                </a:solidFill>
                <a:latin typeface="+mj-lt"/>
              </a:rPr>
              <a:t>Site Installation File</a:t>
            </a:r>
          </a:p>
          <a:p>
            <a:r>
              <a:rPr lang="en-US" sz="2800" b="1" dirty="0">
                <a:solidFill>
                  <a:schemeClr val="accent5">
                    <a:lumMod val="50000"/>
                  </a:schemeClr>
                </a:solidFill>
                <a:latin typeface="+mj-lt"/>
              </a:rPr>
              <a:t>	</a:t>
            </a:r>
            <a:r>
              <a:rPr lang="en-US" sz="2800" b="1" dirty="0" smtClean="0">
                <a:solidFill>
                  <a:schemeClr val="accent5">
                    <a:lumMod val="50000"/>
                  </a:schemeClr>
                </a:solidFill>
                <a:latin typeface="+mj-lt"/>
              </a:rPr>
              <a:t>	 </a:t>
            </a:r>
          </a:p>
          <a:p>
            <a:pPr lvl="0"/>
            <a:r>
              <a:rPr lang="en-US" dirty="0" smtClean="0">
                <a:solidFill>
                  <a:srgbClr val="4BACC6">
                    <a:lumMod val="50000"/>
                  </a:srgbClr>
                </a:solidFill>
                <a:latin typeface="Calibri"/>
              </a:rPr>
              <a:t> </a:t>
            </a:r>
            <a:endParaRPr lang="en-US" sz="2000" dirty="0">
              <a:latin typeface="+mn-lt"/>
            </a:endParaRPr>
          </a:p>
        </p:txBody>
      </p:sp>
    </p:spTree>
    <p:extLst>
      <p:ext uri="{BB962C8B-B14F-4D97-AF65-F5344CB8AC3E}">
        <p14:creationId xmlns:p14="http://schemas.microsoft.com/office/powerpoint/2010/main" val="3219302294"/>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Hardware Interconnections</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3293209"/>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r>
              <a:rPr lang="en-US" sz="2800" b="1" dirty="0" smtClean="0">
                <a:solidFill>
                  <a:schemeClr val="accent5">
                    <a:lumMod val="50000"/>
                  </a:schemeClr>
                </a:solidFill>
                <a:latin typeface="+mj-lt"/>
              </a:rPr>
              <a:t>Refer to PHATM Documents:</a:t>
            </a:r>
          </a:p>
          <a:p>
            <a:pPr marL="1828800" lvl="3" indent="-457200">
              <a:buFont typeface="Wingdings" pitchFamily="2" charset="2"/>
              <a:buChar char="§"/>
            </a:pPr>
            <a:r>
              <a:rPr lang="en-US" sz="2800" b="1" dirty="0">
                <a:solidFill>
                  <a:srgbClr val="4BACC6">
                    <a:lumMod val="50000"/>
                  </a:srgbClr>
                </a:solidFill>
                <a:latin typeface="Calibri"/>
              </a:rPr>
              <a:t>Hardware Configuration Management Document</a:t>
            </a:r>
          </a:p>
          <a:p>
            <a:pPr marL="1828800" lvl="3" indent="-457200">
              <a:buFont typeface="Wingdings" pitchFamily="2" charset="2"/>
              <a:buChar char="§"/>
            </a:pPr>
            <a:r>
              <a:rPr lang="en-US" sz="2800" b="1" dirty="0">
                <a:solidFill>
                  <a:srgbClr val="4BACC6">
                    <a:lumMod val="50000"/>
                  </a:srgbClr>
                </a:solidFill>
                <a:latin typeface="Calibri"/>
              </a:rPr>
              <a:t>Global System/Segment Document</a:t>
            </a:r>
          </a:p>
          <a:p>
            <a:pPr marL="1828800" lvl="3" indent="-457200">
              <a:buFont typeface="Wingdings" pitchFamily="2" charset="2"/>
              <a:buChar char="§"/>
            </a:pPr>
            <a:r>
              <a:rPr lang="en-US" sz="2800" b="1" dirty="0">
                <a:solidFill>
                  <a:srgbClr val="4BACC6">
                    <a:lumMod val="50000"/>
                  </a:srgbClr>
                </a:solidFill>
                <a:latin typeface="Calibri"/>
              </a:rPr>
              <a:t>Site Installation </a:t>
            </a:r>
            <a:r>
              <a:rPr lang="en-US" sz="2800" b="1" dirty="0" smtClean="0">
                <a:solidFill>
                  <a:srgbClr val="4BACC6">
                    <a:lumMod val="50000"/>
                  </a:srgbClr>
                </a:solidFill>
                <a:latin typeface="Calibri"/>
              </a:rPr>
              <a:t>File</a:t>
            </a:r>
          </a:p>
          <a:p>
            <a:pPr marL="1828800" lvl="3" indent="-457200">
              <a:buFont typeface="Wingdings" pitchFamily="2" charset="2"/>
              <a:buChar char="§"/>
            </a:pPr>
            <a:r>
              <a:rPr lang="en-US" sz="2800" b="1" dirty="0" err="1" smtClean="0">
                <a:solidFill>
                  <a:srgbClr val="4BACC6">
                    <a:lumMod val="50000"/>
                  </a:srgbClr>
                </a:solidFill>
                <a:latin typeface="Calibri"/>
              </a:rPr>
              <a:t>SmartAIM</a:t>
            </a:r>
            <a:r>
              <a:rPr lang="en-US" sz="2800" b="1" dirty="0" smtClean="0">
                <a:solidFill>
                  <a:srgbClr val="4BACC6">
                    <a:lumMod val="50000"/>
                  </a:srgbClr>
                </a:solidFill>
                <a:latin typeface="Calibri"/>
              </a:rPr>
              <a:t> Solution Description</a:t>
            </a:r>
            <a:endParaRPr lang="en-US" sz="2800" b="1" dirty="0">
              <a:solidFill>
                <a:srgbClr val="4BACC6">
                  <a:lumMod val="50000"/>
                </a:srgbClr>
              </a:solidFill>
              <a:latin typeface="Calibri"/>
            </a:endParaRPr>
          </a:p>
          <a:p>
            <a:pPr lvl="2"/>
            <a:endParaRPr lang="en-US" sz="2800" b="1" dirty="0" smtClean="0">
              <a:solidFill>
                <a:schemeClr val="accent5">
                  <a:lumMod val="50000"/>
                </a:schemeClr>
              </a:solidFill>
              <a:latin typeface="+mj-lt"/>
            </a:endParaRPr>
          </a:p>
          <a:p>
            <a:pPr lvl="2"/>
            <a:r>
              <a:rPr lang="en-US" sz="2800" b="1" dirty="0" smtClean="0">
                <a:solidFill>
                  <a:schemeClr val="accent5">
                    <a:lumMod val="50000"/>
                  </a:schemeClr>
                </a:solidFill>
                <a:latin typeface="+mj-lt"/>
              </a:rPr>
              <a:t>Use updated copies of such documents.</a:t>
            </a:r>
          </a:p>
        </p:txBody>
      </p:sp>
    </p:spTree>
    <p:extLst>
      <p:ext uri="{BB962C8B-B14F-4D97-AF65-F5344CB8AC3E}">
        <p14:creationId xmlns:p14="http://schemas.microsoft.com/office/powerpoint/2010/main" val="660424503"/>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990600" y="1139260"/>
            <a:ext cx="5258363" cy="1015663"/>
          </a:xfrm>
          <a:prstGeom prst="rect">
            <a:avLst/>
          </a:prstGeom>
          <a:noFill/>
        </p:spPr>
        <p:txBody>
          <a:bodyPr wrap="none" rtlCol="0">
            <a:spAutoFit/>
          </a:bodyPr>
          <a:lstStyle/>
          <a:p>
            <a:r>
              <a:rPr lang="en-US" sz="6000" dirty="0" smtClean="0">
                <a:solidFill>
                  <a:srgbClr val="FFFF00"/>
                </a:solidFill>
              </a:rPr>
              <a:t>Facility Tour… </a:t>
            </a:r>
            <a:endParaRPr lang="en-US" sz="6000" dirty="0">
              <a:solidFill>
                <a:srgbClr val="FFFF00"/>
              </a:solidFill>
            </a:endParaRPr>
          </a:p>
        </p:txBody>
      </p:sp>
    </p:spTree>
    <p:extLst>
      <p:ext uri="{BB962C8B-B14F-4D97-AF65-F5344CB8AC3E}">
        <p14:creationId xmlns:p14="http://schemas.microsoft.com/office/powerpoint/2010/main" val="161312405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Facility Tour – AISS System</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3416320"/>
          </a:xfrm>
          <a:prstGeom prst="rect">
            <a:avLst/>
          </a:prstGeom>
          <a:noFill/>
        </p:spPr>
        <p:txBody>
          <a:bodyPr wrap="square" rtlCol="0">
            <a:spAutoFit/>
          </a:bodyPr>
          <a:lstStyle/>
          <a:p>
            <a:pPr lvl="4" algn="just"/>
            <a:endParaRPr lang="en-US" dirty="0" smtClean="0">
              <a:solidFill>
                <a:srgbClr val="4BACC6">
                  <a:lumMod val="50000"/>
                </a:srgbClr>
              </a:solidFill>
              <a:latin typeface="Calibri"/>
            </a:endParaRPr>
          </a:p>
          <a:p>
            <a:r>
              <a:rPr lang="en-US" sz="2800" b="1" dirty="0" smtClean="0">
                <a:solidFill>
                  <a:schemeClr val="bg1">
                    <a:lumMod val="50000"/>
                  </a:schemeClr>
                </a:solidFill>
                <a:latin typeface="+mj-lt"/>
              </a:rPr>
              <a:t>	Manila ATMC Building	</a:t>
            </a:r>
            <a:endParaRPr lang="en-US" sz="2800" b="1" dirty="0" smtClean="0">
              <a:solidFill>
                <a:schemeClr val="accent5">
                  <a:lumMod val="50000"/>
                </a:schemeClr>
              </a:solidFill>
              <a:latin typeface="+mj-lt"/>
            </a:endParaRPr>
          </a:p>
          <a:p>
            <a:pPr marL="2171700" lvl="4" indent="-342900" algn="just">
              <a:buFont typeface="Wingdings" pitchFamily="2" charset="2"/>
              <a:buChar char="q"/>
            </a:pPr>
            <a:r>
              <a:rPr lang="en-US" dirty="0" smtClean="0">
                <a:solidFill>
                  <a:srgbClr val="4BACC6">
                    <a:lumMod val="50000"/>
                  </a:srgbClr>
                </a:solidFill>
                <a:latin typeface="Calibri"/>
              </a:rPr>
              <a:t>Communications </a:t>
            </a:r>
            <a:r>
              <a:rPr lang="en-US" dirty="0">
                <a:solidFill>
                  <a:srgbClr val="4BACC6">
                    <a:lumMod val="50000"/>
                  </a:srgbClr>
                </a:solidFill>
                <a:latin typeface="Calibri"/>
              </a:rPr>
              <a:t>Equipment Room</a:t>
            </a:r>
          </a:p>
          <a:p>
            <a:pPr marL="2171700" lvl="4" indent="-342900" algn="just">
              <a:buFont typeface="Wingdings" pitchFamily="2" charset="2"/>
              <a:buChar char="q"/>
            </a:pPr>
            <a:r>
              <a:rPr lang="en-US" dirty="0">
                <a:solidFill>
                  <a:srgbClr val="4BACC6">
                    <a:lumMod val="50000"/>
                  </a:srgbClr>
                </a:solidFill>
                <a:latin typeface="Calibri"/>
              </a:rPr>
              <a:t>AIS Room</a:t>
            </a:r>
          </a:p>
          <a:p>
            <a:pPr marL="2171700" lvl="4" indent="-342900" algn="just">
              <a:buFont typeface="Wingdings" pitchFamily="2" charset="2"/>
              <a:buChar char="q"/>
            </a:pPr>
            <a:r>
              <a:rPr lang="en-US" dirty="0">
                <a:solidFill>
                  <a:srgbClr val="4BACC6">
                    <a:lumMod val="50000"/>
                  </a:srgbClr>
                </a:solidFill>
                <a:latin typeface="Calibri"/>
              </a:rPr>
              <a:t>RCC Room</a:t>
            </a:r>
          </a:p>
          <a:p>
            <a:pPr marL="2171700" lvl="4" indent="-342900" algn="just">
              <a:buFont typeface="Wingdings" pitchFamily="2" charset="2"/>
              <a:buChar char="q"/>
            </a:pPr>
            <a:r>
              <a:rPr lang="en-US" dirty="0">
                <a:solidFill>
                  <a:srgbClr val="4BACC6">
                    <a:lumMod val="50000"/>
                  </a:srgbClr>
                </a:solidFill>
                <a:latin typeface="Calibri"/>
              </a:rPr>
              <a:t>FIS Room</a:t>
            </a:r>
          </a:p>
          <a:p>
            <a:pPr marL="2171700" lvl="4" indent="-342900" algn="just">
              <a:buFont typeface="Wingdings" pitchFamily="2" charset="2"/>
              <a:buChar char="q"/>
            </a:pPr>
            <a:r>
              <a:rPr lang="en-US" dirty="0">
                <a:solidFill>
                  <a:srgbClr val="4BACC6">
                    <a:lumMod val="50000"/>
                  </a:srgbClr>
                </a:solidFill>
                <a:latin typeface="Calibri"/>
              </a:rPr>
              <a:t>Operations Room</a:t>
            </a:r>
          </a:p>
          <a:p>
            <a:pPr marL="2171700" lvl="4" indent="-342900" algn="just">
              <a:buFont typeface="Wingdings" pitchFamily="2" charset="2"/>
              <a:buChar char="q"/>
            </a:pPr>
            <a:r>
              <a:rPr lang="en-US" dirty="0">
                <a:solidFill>
                  <a:srgbClr val="4BACC6">
                    <a:lumMod val="50000"/>
                  </a:srgbClr>
                </a:solidFill>
                <a:latin typeface="Calibri"/>
              </a:rPr>
              <a:t>Briefing Room</a:t>
            </a:r>
          </a:p>
          <a:p>
            <a:pPr lvl="0"/>
            <a:endParaRPr lang="en-US" sz="2000" dirty="0">
              <a:latin typeface="+mn-lt"/>
            </a:endParaRPr>
          </a:p>
        </p:txBody>
      </p:sp>
      <p:sp>
        <p:nvSpPr>
          <p:cNvPr id="2" name="TextBox 1">
            <a:hlinkClick r:id="rId3"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3" action="ppaction://hlinksldjump"/>
              </a:rPr>
              <a:t>Back To AISS Rack</a:t>
            </a:r>
            <a:endParaRPr lang="en-US" sz="1200" dirty="0">
              <a:latin typeface="+mn-lt"/>
            </a:endParaRPr>
          </a:p>
        </p:txBody>
      </p:sp>
    </p:spTree>
    <p:extLst>
      <p:ext uri="{BB962C8B-B14F-4D97-AF65-F5344CB8AC3E}">
        <p14:creationId xmlns:p14="http://schemas.microsoft.com/office/powerpoint/2010/main" val="1741122842"/>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Communications Equipment Room</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sp>
        <p:nvSpPr>
          <p:cNvPr id="2" name="TextBox 1">
            <a:hlinkClick r:id="rId3"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3" action="ppaction://hlinksldjump"/>
              </a:rPr>
              <a:t>Back To AISS Rack</a:t>
            </a:r>
            <a:endParaRPr lang="en-US" sz="1200" dirty="0">
              <a:latin typeface="+mn-lt"/>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0386" y="1370523"/>
            <a:ext cx="7127814" cy="4887943"/>
          </a:xfrm>
          <a:prstGeom prst="rect">
            <a:avLst/>
          </a:prstGeom>
        </p:spPr>
      </p:pic>
    </p:spTree>
    <p:extLst>
      <p:ext uri="{BB962C8B-B14F-4D97-AF65-F5344CB8AC3E}">
        <p14:creationId xmlns:p14="http://schemas.microsoft.com/office/powerpoint/2010/main" val="3224463212"/>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Communications Equipment Room</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sp>
        <p:nvSpPr>
          <p:cNvPr id="2" name="TextBox 1">
            <a:hlinkClick r:id="rId3"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3" action="ppaction://hlinksldjump"/>
              </a:rPr>
              <a:t>Back To AISS Rack</a:t>
            </a:r>
            <a:endParaRPr lang="en-US" sz="1200" dirty="0">
              <a:latin typeface="+mn-lt"/>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0559" y="1370523"/>
            <a:ext cx="5860824" cy="4887943"/>
          </a:xfrm>
          <a:prstGeom prst="rect">
            <a:avLst/>
          </a:prstGeom>
        </p:spPr>
      </p:pic>
    </p:spTree>
    <p:extLst>
      <p:ext uri="{BB962C8B-B14F-4D97-AF65-F5344CB8AC3E}">
        <p14:creationId xmlns:p14="http://schemas.microsoft.com/office/powerpoint/2010/main" val="2872435406"/>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Central Site – Manila ATMC</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r>
              <a:rPr lang="en-US" dirty="0">
                <a:latin typeface="Corbel" pitchFamily="34" charset="0"/>
              </a:rPr>
              <a:t> </a:t>
            </a:r>
            <a:r>
              <a:rPr lang="en-US" dirty="0" smtClean="0">
                <a:latin typeface="Corbel" pitchFamily="34" charset="0"/>
              </a:rPr>
              <a:t>Site Installation File – Manila ATMC </a:t>
            </a:r>
            <a:endParaRPr lang="en-US" dirty="0">
              <a:latin typeface="Corbel" pitchFamily="34" charset="0"/>
            </a:endParaRPr>
          </a:p>
        </p:txBody>
      </p:sp>
      <p:sp>
        <p:nvSpPr>
          <p:cNvPr id="16" name="TextBox 15"/>
          <p:cNvSpPr txBox="1"/>
          <p:nvPr/>
        </p:nvSpPr>
        <p:spPr>
          <a:xfrm>
            <a:off x="304802" y="1295408"/>
            <a:ext cx="9296400" cy="1446550"/>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r>
              <a:rPr lang="en-US" sz="2800" b="1" dirty="0" smtClean="0">
                <a:solidFill>
                  <a:schemeClr val="accent5">
                    <a:lumMod val="50000"/>
                  </a:schemeClr>
                </a:solidFill>
                <a:latin typeface="+mj-lt"/>
              </a:rPr>
              <a:t>AISS Rack</a:t>
            </a:r>
          </a:p>
          <a:p>
            <a:r>
              <a:rPr lang="en-US" dirty="0" smtClean="0">
                <a:solidFill>
                  <a:schemeClr val="accent5">
                    <a:lumMod val="50000"/>
                  </a:schemeClr>
                </a:solidFill>
                <a:latin typeface="+mj-lt"/>
              </a:rPr>
              <a:t> </a:t>
            </a:r>
          </a:p>
          <a:p>
            <a:pPr lvl="4"/>
            <a:endParaRPr lang="en-US" dirty="0" smtClean="0">
              <a:solidFill>
                <a:schemeClr val="accent5">
                  <a:lumMod val="50000"/>
                </a:schemeClr>
              </a:solidFill>
              <a:effectLst>
                <a:innerShdw blurRad="63500" dist="50800" dir="5880000">
                  <a:prstClr val="black">
                    <a:alpha val="50000"/>
                  </a:prstClr>
                </a:innerShdw>
              </a:effectLst>
              <a:latin typeface="+mj-lt"/>
              <a:ea typeface="Verdana" pitchFamily="34" charset="0"/>
              <a:cs typeface="Verdana"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1447800"/>
            <a:ext cx="3057525" cy="503872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7102" y="1447800"/>
            <a:ext cx="1612498" cy="5067850"/>
          </a:xfrm>
          <a:prstGeom prst="rect">
            <a:avLst/>
          </a:prstGeom>
        </p:spPr>
      </p:pic>
      <p:sp>
        <p:nvSpPr>
          <p:cNvPr id="4" name="TextBox 3"/>
          <p:cNvSpPr txBox="1"/>
          <p:nvPr/>
        </p:nvSpPr>
        <p:spPr>
          <a:xfrm>
            <a:off x="3352800" y="1143000"/>
            <a:ext cx="5029200" cy="338554"/>
          </a:xfrm>
          <a:prstGeom prst="rect">
            <a:avLst/>
          </a:prstGeom>
          <a:solidFill>
            <a:schemeClr val="bg1"/>
          </a:solidFill>
        </p:spPr>
        <p:txBody>
          <a:bodyPr wrap="square" rtlCol="0">
            <a:spAutoFit/>
          </a:bodyPr>
          <a:lstStyle/>
          <a:p>
            <a:r>
              <a:rPr lang="en-US" sz="1600" b="1" dirty="0" smtClean="0">
                <a:latin typeface="+mj-lt"/>
              </a:rPr>
              <a:t>         Front View                                               Rear View</a:t>
            </a:r>
            <a:endParaRPr lang="en-US" sz="1600" b="1" dirty="0">
              <a:latin typeface="+mj-lt"/>
            </a:endParaRPr>
          </a:p>
        </p:txBody>
      </p:sp>
    </p:spTree>
    <p:extLst>
      <p:ext uri="{BB962C8B-B14F-4D97-AF65-F5344CB8AC3E}">
        <p14:creationId xmlns:p14="http://schemas.microsoft.com/office/powerpoint/2010/main" val="2272307783"/>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AIS Room</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sp>
        <p:nvSpPr>
          <p:cNvPr id="2" name="TextBox 1">
            <a:hlinkClick r:id="rId3"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3" action="ppaction://hlinksldjump"/>
              </a:rPr>
              <a:t>Back To AISS Rack</a:t>
            </a:r>
            <a:endParaRPr lang="en-US" sz="1200" dirty="0">
              <a:latin typeface="+mn-lt"/>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3347712" y="-974401"/>
            <a:ext cx="3146183" cy="9362185"/>
          </a:xfrm>
          <a:prstGeom prst="rect">
            <a:avLst/>
          </a:prstGeom>
        </p:spPr>
      </p:pic>
    </p:spTree>
    <p:extLst>
      <p:ext uri="{BB962C8B-B14F-4D97-AF65-F5344CB8AC3E}">
        <p14:creationId xmlns:p14="http://schemas.microsoft.com/office/powerpoint/2010/main" val="3749180168"/>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AIS Room</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sp>
        <p:nvSpPr>
          <p:cNvPr id="2" name="TextBox 1">
            <a:hlinkClick r:id="rId3"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3" action="ppaction://hlinksldjump"/>
              </a:rPr>
              <a:t>Back To AISS Rack</a:t>
            </a:r>
            <a:endParaRPr lang="en-US" sz="1200" dirty="0">
              <a:latin typeface="+mn-lt"/>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2470780" y="1442382"/>
            <a:ext cx="5143785" cy="4849854"/>
          </a:xfrm>
          <a:prstGeom prst="rect">
            <a:avLst/>
          </a:prstGeom>
        </p:spPr>
      </p:pic>
    </p:spTree>
    <p:extLst>
      <p:ext uri="{BB962C8B-B14F-4D97-AF65-F5344CB8AC3E}">
        <p14:creationId xmlns:p14="http://schemas.microsoft.com/office/powerpoint/2010/main" val="403426257"/>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AIS Room</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sp>
        <p:nvSpPr>
          <p:cNvPr id="2" name="TextBox 1">
            <a:hlinkClick r:id="rId3"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3" action="ppaction://hlinksldjump"/>
              </a:rPr>
              <a:t>Back To AISS Rack</a:t>
            </a:r>
            <a:endParaRPr lang="en-US" sz="1200" dirty="0">
              <a:latin typeface="+mn-lt"/>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2470780" y="1450350"/>
            <a:ext cx="5143785" cy="4833918"/>
          </a:xfrm>
          <a:prstGeom prst="rect">
            <a:avLst/>
          </a:prstGeom>
        </p:spPr>
      </p:pic>
    </p:spTree>
    <p:extLst>
      <p:ext uri="{BB962C8B-B14F-4D97-AF65-F5344CB8AC3E}">
        <p14:creationId xmlns:p14="http://schemas.microsoft.com/office/powerpoint/2010/main" val="3512764454"/>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AIS Room</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sp>
        <p:nvSpPr>
          <p:cNvPr id="2" name="TextBox 1">
            <a:hlinkClick r:id="rId3"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3" action="ppaction://hlinksldjump"/>
              </a:rPr>
              <a:t>Back To AISS Rack</a:t>
            </a:r>
            <a:endParaRPr lang="en-US" sz="1200" dirty="0">
              <a:latin typeface="+mn-lt"/>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2533051" y="1450350"/>
            <a:ext cx="5019243" cy="4833918"/>
          </a:xfrm>
          <a:prstGeom prst="rect">
            <a:avLst/>
          </a:prstGeom>
        </p:spPr>
      </p:pic>
    </p:spTree>
    <p:extLst>
      <p:ext uri="{BB962C8B-B14F-4D97-AF65-F5344CB8AC3E}">
        <p14:creationId xmlns:p14="http://schemas.microsoft.com/office/powerpoint/2010/main" val="589039393"/>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RCC Room</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sp>
        <p:nvSpPr>
          <p:cNvPr id="2" name="TextBox 1">
            <a:hlinkClick r:id="rId3"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3" action="ppaction://hlinksldjump"/>
              </a:rPr>
              <a:t>Back To AISS Rack</a:t>
            </a:r>
            <a:endParaRPr lang="en-US" sz="1200" dirty="0">
              <a:latin typeface="+mn-lt"/>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838" y="2133600"/>
            <a:ext cx="9186459" cy="2819400"/>
          </a:xfrm>
          <a:prstGeom prst="rect">
            <a:avLst/>
          </a:prstGeom>
        </p:spPr>
      </p:pic>
    </p:spTree>
    <p:extLst>
      <p:ext uri="{BB962C8B-B14F-4D97-AF65-F5344CB8AC3E}">
        <p14:creationId xmlns:p14="http://schemas.microsoft.com/office/powerpoint/2010/main" val="1564337397"/>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RCC Room</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sp>
        <p:nvSpPr>
          <p:cNvPr id="2" name="TextBox 1">
            <a:hlinkClick r:id="rId3"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3" action="ppaction://hlinksldjump"/>
              </a:rPr>
              <a:t>Back To AISS Rack</a:t>
            </a:r>
            <a:endParaRPr lang="en-US" sz="1200" dirty="0">
              <a:latin typeface="+mn-lt"/>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7224" y="1365250"/>
            <a:ext cx="6073776" cy="4942310"/>
          </a:xfrm>
          <a:prstGeom prst="rect">
            <a:avLst/>
          </a:prstGeom>
        </p:spPr>
      </p:pic>
    </p:spTree>
    <p:extLst>
      <p:ext uri="{BB962C8B-B14F-4D97-AF65-F5344CB8AC3E}">
        <p14:creationId xmlns:p14="http://schemas.microsoft.com/office/powerpoint/2010/main" val="2549808113"/>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FIS Room</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sp>
        <p:nvSpPr>
          <p:cNvPr id="2" name="TextBox 1">
            <a:hlinkClick r:id="rId3"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3" action="ppaction://hlinksldjump"/>
              </a:rPr>
              <a:t>Back To AISS Rack</a:t>
            </a:r>
            <a:endParaRPr lang="en-US" sz="1200" dirty="0">
              <a:latin typeface="+mn-lt"/>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362" y="1524000"/>
            <a:ext cx="9163280" cy="4495800"/>
          </a:xfrm>
          <a:prstGeom prst="rect">
            <a:avLst/>
          </a:prstGeom>
        </p:spPr>
      </p:pic>
    </p:spTree>
    <p:extLst>
      <p:ext uri="{BB962C8B-B14F-4D97-AF65-F5344CB8AC3E}">
        <p14:creationId xmlns:p14="http://schemas.microsoft.com/office/powerpoint/2010/main" val="4014853924"/>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FIS Room</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sp>
        <p:nvSpPr>
          <p:cNvPr id="2" name="TextBox 1">
            <a:hlinkClick r:id="rId3"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3" action="ppaction://hlinksldjump"/>
              </a:rPr>
              <a:t>Back To AISS Rack</a:t>
            </a:r>
            <a:endParaRPr lang="en-US" sz="1200" dirty="0">
              <a:latin typeface="+mn-lt"/>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6863" y="1371600"/>
            <a:ext cx="7412274" cy="4635638"/>
          </a:xfrm>
          <a:prstGeom prst="rect">
            <a:avLst/>
          </a:prstGeom>
        </p:spPr>
      </p:pic>
    </p:spTree>
    <p:extLst>
      <p:ext uri="{BB962C8B-B14F-4D97-AF65-F5344CB8AC3E}">
        <p14:creationId xmlns:p14="http://schemas.microsoft.com/office/powerpoint/2010/main" val="1883520078"/>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ATM Operations Room</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sp>
        <p:nvSpPr>
          <p:cNvPr id="2" name="TextBox 1">
            <a:hlinkClick r:id="rId3"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3" action="ppaction://hlinksldjump"/>
              </a:rPr>
              <a:t>Back To AISS Rack</a:t>
            </a:r>
            <a:endParaRPr lang="en-US" sz="1200" dirty="0">
              <a:latin typeface="+mn-lt"/>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4100" y="1394558"/>
            <a:ext cx="6647900" cy="4771292"/>
          </a:xfrm>
          <a:prstGeom prst="rect">
            <a:avLst/>
          </a:prstGeom>
        </p:spPr>
      </p:pic>
    </p:spTree>
    <p:extLst>
      <p:ext uri="{BB962C8B-B14F-4D97-AF65-F5344CB8AC3E}">
        <p14:creationId xmlns:p14="http://schemas.microsoft.com/office/powerpoint/2010/main" val="454123653"/>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ATM Operations Room</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sp>
        <p:nvSpPr>
          <p:cNvPr id="2" name="TextBox 1">
            <a:hlinkClick r:id="rId3"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3" action="ppaction://hlinksldjump"/>
              </a:rPr>
              <a:t>Back To AISS Rack</a:t>
            </a:r>
            <a:endParaRPr lang="en-US" sz="1200" dirty="0">
              <a:latin typeface="+mn-lt"/>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4350" y="1394558"/>
            <a:ext cx="6467399" cy="4771292"/>
          </a:xfrm>
          <a:prstGeom prst="rect">
            <a:avLst/>
          </a:prstGeom>
        </p:spPr>
      </p:pic>
    </p:spTree>
    <p:extLst>
      <p:ext uri="{BB962C8B-B14F-4D97-AF65-F5344CB8AC3E}">
        <p14:creationId xmlns:p14="http://schemas.microsoft.com/office/powerpoint/2010/main" val="3006485462"/>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Central Site – Manila ATMC</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Hardware Configuration Management Document</a:t>
            </a:r>
            <a:endParaRPr lang="en-US" dirty="0">
              <a:latin typeface="Corbel" pitchFamily="34" charset="0"/>
            </a:endParaRPr>
          </a:p>
        </p:txBody>
      </p:sp>
      <p:sp>
        <p:nvSpPr>
          <p:cNvPr id="16" name="TextBox 15"/>
          <p:cNvSpPr txBox="1"/>
          <p:nvPr/>
        </p:nvSpPr>
        <p:spPr>
          <a:xfrm>
            <a:off x="304802" y="1295408"/>
            <a:ext cx="9296400" cy="4832092"/>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r>
              <a:rPr lang="en-US" sz="2800" b="1" dirty="0" smtClean="0">
                <a:solidFill>
                  <a:schemeClr val="accent5">
                    <a:lumMod val="50000"/>
                  </a:schemeClr>
                </a:solidFill>
                <a:latin typeface="+mj-lt"/>
              </a:rPr>
              <a:t>AISS Rack</a:t>
            </a:r>
          </a:p>
          <a:p>
            <a:r>
              <a:rPr lang="en-US" dirty="0" smtClean="0">
                <a:solidFill>
                  <a:schemeClr val="accent5">
                    <a:lumMod val="50000"/>
                  </a:schemeClr>
                </a:solidFill>
                <a:latin typeface="+mj-lt"/>
              </a:rPr>
              <a:t>		Cabinet: </a:t>
            </a:r>
          </a:p>
          <a:p>
            <a:r>
              <a:rPr lang="en-US" sz="2000" dirty="0" smtClean="0">
                <a:latin typeface="+mn-lt"/>
              </a:rPr>
              <a:t>			Manufacturer</a:t>
            </a:r>
            <a:r>
              <a:rPr lang="en-US" sz="2000" dirty="0">
                <a:latin typeface="+mn-lt"/>
              </a:rPr>
              <a:t>:</a:t>
            </a:r>
            <a:endParaRPr lang="en-US" sz="2000" dirty="0" smtClean="0">
              <a:latin typeface="+mn-lt"/>
            </a:endParaRPr>
          </a:p>
          <a:p>
            <a:r>
              <a:rPr lang="en-US" sz="2000" dirty="0" smtClean="0">
                <a:latin typeface="+mn-lt"/>
              </a:rPr>
              <a:t>			Type:</a:t>
            </a:r>
          </a:p>
          <a:p>
            <a:r>
              <a:rPr lang="en-US" sz="2000" dirty="0" smtClean="0">
                <a:latin typeface="+mn-lt"/>
              </a:rPr>
              <a:t>			Height: </a:t>
            </a:r>
            <a:endParaRPr lang="en-US" sz="2000" dirty="0">
              <a:latin typeface="+mn-lt"/>
            </a:endParaRPr>
          </a:p>
          <a:p>
            <a:r>
              <a:rPr lang="en-US" sz="2000" dirty="0" smtClean="0">
                <a:latin typeface="+mn-lt"/>
              </a:rPr>
              <a:t>			Units: </a:t>
            </a:r>
          </a:p>
          <a:p>
            <a:r>
              <a:rPr lang="en-US" sz="2000" dirty="0" smtClean="0">
                <a:latin typeface="+mn-lt"/>
              </a:rPr>
              <a:t>			Width: </a:t>
            </a:r>
          </a:p>
          <a:p>
            <a:r>
              <a:rPr lang="en-US" sz="2000" dirty="0" smtClean="0">
                <a:latin typeface="+mn-lt"/>
              </a:rPr>
              <a:t>			Depth: </a:t>
            </a:r>
          </a:p>
          <a:p>
            <a:r>
              <a:rPr lang="en-US" sz="2000" dirty="0" smtClean="0">
                <a:latin typeface="+mn-lt"/>
              </a:rPr>
              <a:t>			Frame Material: </a:t>
            </a:r>
          </a:p>
          <a:p>
            <a:r>
              <a:rPr lang="en-US" sz="2000" dirty="0" smtClean="0">
                <a:latin typeface="+mn-lt"/>
              </a:rPr>
              <a:t>			Side covers: </a:t>
            </a:r>
          </a:p>
          <a:p>
            <a:r>
              <a:rPr lang="en-US" sz="2000" dirty="0" smtClean="0">
                <a:latin typeface="+mn-lt"/>
              </a:rPr>
              <a:t>			Doors: </a:t>
            </a:r>
          </a:p>
          <a:p>
            <a:r>
              <a:rPr lang="en-US" sz="2000" dirty="0" smtClean="0">
                <a:latin typeface="+mn-lt"/>
              </a:rPr>
              <a:t>			Housing color: </a:t>
            </a:r>
          </a:p>
          <a:p>
            <a:r>
              <a:rPr lang="en-US" sz="2000" dirty="0" smtClean="0">
                <a:latin typeface="+mn-lt"/>
              </a:rPr>
              <a:t>			Fittings color: </a:t>
            </a:r>
          </a:p>
          <a:p>
            <a:pPr lvl="4"/>
            <a:endParaRPr lang="en-US" dirty="0" smtClean="0">
              <a:solidFill>
                <a:schemeClr val="accent5">
                  <a:lumMod val="50000"/>
                </a:schemeClr>
              </a:solidFill>
              <a:effectLst>
                <a:innerShdw blurRad="63500" dist="50800" dir="5880000">
                  <a:prstClr val="black">
                    <a:alpha val="50000"/>
                  </a:prstClr>
                </a:innerShdw>
              </a:effectLst>
              <a:latin typeface="+mj-lt"/>
              <a:ea typeface="Verdana" pitchFamily="34" charset="0"/>
              <a:cs typeface="Verdana" pitchFamily="34" charset="0"/>
            </a:endParaRPr>
          </a:p>
        </p:txBody>
      </p:sp>
    </p:spTree>
    <p:extLst>
      <p:ext uri="{BB962C8B-B14F-4D97-AF65-F5344CB8AC3E}">
        <p14:creationId xmlns:p14="http://schemas.microsoft.com/office/powerpoint/2010/main" val="3529480091"/>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ATM Operations Room</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sp>
        <p:nvSpPr>
          <p:cNvPr id="2" name="TextBox 1">
            <a:hlinkClick r:id="rId3"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3" action="ppaction://hlinksldjump"/>
              </a:rPr>
              <a:t>Back To AISS Rack</a:t>
            </a:r>
            <a:endParaRPr lang="en-US" sz="1200" dirty="0">
              <a:latin typeface="+mn-lt"/>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7178" y="1365250"/>
            <a:ext cx="7483760" cy="4792772"/>
          </a:xfrm>
          <a:prstGeom prst="rect">
            <a:avLst/>
          </a:prstGeom>
        </p:spPr>
      </p:pic>
    </p:spTree>
    <p:extLst>
      <p:ext uri="{BB962C8B-B14F-4D97-AF65-F5344CB8AC3E}">
        <p14:creationId xmlns:p14="http://schemas.microsoft.com/office/powerpoint/2010/main" val="2868621866"/>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Briefing Room</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sp>
        <p:nvSpPr>
          <p:cNvPr id="2" name="TextBox 1">
            <a:hlinkClick r:id="rId3"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3" action="ppaction://hlinksldjump"/>
              </a:rPr>
              <a:t>Back To AISS Rack</a:t>
            </a:r>
            <a:endParaRPr lang="en-US" sz="1200" dirty="0">
              <a:latin typeface="+mn-lt"/>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838" y="1822450"/>
            <a:ext cx="9016700" cy="3837595"/>
          </a:xfrm>
          <a:prstGeom prst="rect">
            <a:avLst/>
          </a:prstGeom>
        </p:spPr>
      </p:pic>
    </p:spTree>
    <p:extLst>
      <p:ext uri="{BB962C8B-B14F-4D97-AF65-F5344CB8AC3E}">
        <p14:creationId xmlns:p14="http://schemas.microsoft.com/office/powerpoint/2010/main" val="4154913129"/>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Briefing Room</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sp>
        <p:nvSpPr>
          <p:cNvPr id="2" name="TextBox 1">
            <a:hlinkClick r:id="rId3"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3" action="ppaction://hlinksldjump"/>
              </a:rPr>
              <a:t>Back To AISS Rack</a:t>
            </a:r>
            <a:endParaRPr lang="en-US" sz="1200" dirty="0">
              <a:latin typeface="+mn-lt"/>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1760" y="1365250"/>
            <a:ext cx="7903640" cy="4654550"/>
          </a:xfrm>
          <a:prstGeom prst="rect">
            <a:avLst/>
          </a:prstGeom>
        </p:spPr>
      </p:pic>
    </p:spTree>
    <p:extLst>
      <p:ext uri="{BB962C8B-B14F-4D97-AF65-F5344CB8AC3E}">
        <p14:creationId xmlns:p14="http://schemas.microsoft.com/office/powerpoint/2010/main" val="3964506152"/>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230228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Preventive Maintenance</a:t>
            </a:r>
            <a:endParaRPr lang="en-US" sz="3400" dirty="0">
              <a:solidFill>
                <a:schemeClr val="bg1">
                  <a:lumMod val="95000"/>
                </a:schemeClr>
              </a:solidFill>
              <a:latin typeface="Corbel" pitchFamily="34" charset="0"/>
            </a:endParaRPr>
          </a:p>
        </p:txBody>
      </p:sp>
      <p:sp>
        <p:nvSpPr>
          <p:cNvPr id="28" name="TextBox 27"/>
          <p:cNvSpPr txBox="1"/>
          <p:nvPr/>
        </p:nvSpPr>
        <p:spPr>
          <a:xfrm>
            <a:off x="304802" y="1295408"/>
            <a:ext cx="9296400" cy="4893647"/>
          </a:xfrm>
          <a:prstGeom prst="rect">
            <a:avLst/>
          </a:prstGeom>
          <a:noFill/>
        </p:spPr>
        <p:txBody>
          <a:bodyPr wrap="square" rtlCol="0">
            <a:spAutoFit/>
          </a:bodyPr>
          <a:lstStyle/>
          <a:p>
            <a:pPr algn="just"/>
            <a:endParaRPr lang="en-US" dirty="0" smtClean="0">
              <a:solidFill>
                <a:schemeClr val="accent5">
                  <a:lumMod val="50000"/>
                </a:schemeClr>
              </a:solidFill>
              <a:latin typeface="+mj-lt"/>
            </a:endParaRPr>
          </a:p>
          <a:p>
            <a:pPr marL="2171700" lvl="4" indent="-342900" algn="just">
              <a:buFont typeface="Wingdings" pitchFamily="2" charset="2"/>
              <a:buChar char="q"/>
            </a:pPr>
            <a:r>
              <a:rPr lang="en-US" dirty="0" smtClean="0">
                <a:solidFill>
                  <a:schemeClr val="accent5">
                    <a:lumMod val="50000"/>
                  </a:schemeClr>
                </a:solidFill>
                <a:latin typeface="+mj-lt"/>
              </a:rPr>
              <a:t>Perform periodic system status check through local and central monitoring systems (</a:t>
            </a:r>
            <a:r>
              <a:rPr lang="en-US" dirty="0" err="1" smtClean="0">
                <a:solidFill>
                  <a:schemeClr val="accent5">
                    <a:lumMod val="50000"/>
                  </a:schemeClr>
                </a:solidFill>
                <a:latin typeface="+mj-lt"/>
              </a:rPr>
              <a:t>Zabbix</a:t>
            </a:r>
            <a:r>
              <a:rPr lang="en-US" dirty="0" smtClean="0">
                <a:solidFill>
                  <a:schemeClr val="accent5">
                    <a:lumMod val="50000"/>
                  </a:schemeClr>
                </a:solidFill>
                <a:latin typeface="+mj-lt"/>
              </a:rPr>
              <a:t> and WUG-CTMS) and then take appropriate actions if necessary.  </a:t>
            </a:r>
          </a:p>
          <a:p>
            <a:pPr marL="2171700" lvl="4" indent="-342900" algn="just">
              <a:buFont typeface="Wingdings" pitchFamily="2" charset="2"/>
              <a:buChar char="q"/>
            </a:pPr>
            <a:r>
              <a:rPr lang="en-US" dirty="0">
                <a:solidFill>
                  <a:schemeClr val="accent5">
                    <a:lumMod val="50000"/>
                  </a:schemeClr>
                </a:solidFill>
                <a:latin typeface="+mj-lt"/>
              </a:rPr>
              <a:t>Perform the recommended practices based on the </a:t>
            </a:r>
            <a:r>
              <a:rPr lang="en-US" dirty="0" smtClean="0">
                <a:solidFill>
                  <a:schemeClr val="accent5">
                    <a:lumMod val="50000"/>
                  </a:schemeClr>
                </a:solidFill>
                <a:latin typeface="+mj-lt"/>
              </a:rPr>
              <a:t>AISS </a:t>
            </a:r>
            <a:r>
              <a:rPr lang="en-US" dirty="0">
                <a:solidFill>
                  <a:schemeClr val="accent5">
                    <a:lumMod val="50000"/>
                  </a:schemeClr>
                </a:solidFill>
                <a:latin typeface="+mj-lt"/>
              </a:rPr>
              <a:t>Maintenance </a:t>
            </a:r>
            <a:r>
              <a:rPr lang="en-US" dirty="0" smtClean="0">
                <a:solidFill>
                  <a:schemeClr val="accent5">
                    <a:lumMod val="50000"/>
                  </a:schemeClr>
                </a:solidFill>
                <a:latin typeface="+mj-lt"/>
              </a:rPr>
              <a:t>Manual and Hardware </a:t>
            </a:r>
            <a:r>
              <a:rPr lang="en-US" dirty="0">
                <a:solidFill>
                  <a:schemeClr val="accent5">
                    <a:lumMod val="50000"/>
                  </a:schemeClr>
                </a:solidFill>
                <a:latin typeface="+mj-lt"/>
              </a:rPr>
              <a:t>Documentations</a:t>
            </a:r>
            <a:r>
              <a:rPr lang="en-US" dirty="0" smtClean="0">
                <a:solidFill>
                  <a:schemeClr val="accent5">
                    <a:lumMod val="50000"/>
                  </a:schemeClr>
                </a:solidFill>
                <a:latin typeface="+mj-lt"/>
              </a:rPr>
              <a:t>.</a:t>
            </a:r>
          </a:p>
          <a:p>
            <a:pPr marL="2171700" lvl="4" indent="-342900" algn="just">
              <a:buFont typeface="Wingdings" pitchFamily="2" charset="2"/>
              <a:buChar char="q"/>
            </a:pPr>
            <a:r>
              <a:rPr lang="en-US" dirty="0" smtClean="0">
                <a:solidFill>
                  <a:schemeClr val="accent5">
                    <a:lumMod val="50000"/>
                  </a:schemeClr>
                </a:solidFill>
                <a:latin typeface="+mj-lt"/>
              </a:rPr>
              <a:t>Within Warranty Contract:</a:t>
            </a:r>
          </a:p>
          <a:p>
            <a:pPr marL="2628900" lvl="5" indent="-342900" algn="just">
              <a:buFont typeface="Arial" pitchFamily="34" charset="0"/>
              <a:buChar char="•"/>
            </a:pPr>
            <a:r>
              <a:rPr lang="en-US" dirty="0" smtClean="0">
                <a:solidFill>
                  <a:schemeClr val="accent5">
                    <a:lumMod val="50000"/>
                  </a:schemeClr>
                </a:solidFill>
                <a:latin typeface="+mj-lt"/>
              </a:rPr>
              <a:t>Request guidance from Thales Engineers if necessary.</a:t>
            </a:r>
          </a:p>
          <a:p>
            <a:pPr marL="2171700" lvl="4" indent="-342900" algn="just">
              <a:buFont typeface="Wingdings" pitchFamily="2" charset="2"/>
              <a:buChar char="q"/>
            </a:pPr>
            <a:endParaRPr lang="en-US" dirty="0" smtClean="0">
              <a:solidFill>
                <a:schemeClr val="accent5">
                  <a:lumMod val="50000"/>
                </a:schemeClr>
              </a:solidFill>
              <a:latin typeface="+mj-lt"/>
            </a:endParaRPr>
          </a:p>
          <a:p>
            <a:pPr lvl="5" algn="just"/>
            <a:r>
              <a:rPr lang="en-US" dirty="0" smtClean="0">
                <a:solidFill>
                  <a:schemeClr val="accent5">
                    <a:lumMod val="50000"/>
                  </a:schemeClr>
                </a:solidFill>
                <a:latin typeface="+mj-lt"/>
              </a:rPr>
              <a:t> </a:t>
            </a:r>
          </a:p>
          <a:p>
            <a:pPr lvl="5" algn="just"/>
            <a:endParaRPr lang="en-US" dirty="0" smtClean="0">
              <a:solidFill>
                <a:schemeClr val="accent5">
                  <a:lumMod val="50000"/>
                </a:schemeClr>
              </a:solidFill>
              <a:latin typeface="+mj-lt"/>
            </a:endParaRPr>
          </a:p>
          <a:p>
            <a:pPr algn="just"/>
            <a:endParaRPr lang="en-US" dirty="0" smtClean="0">
              <a:solidFill>
                <a:schemeClr val="accent5">
                  <a:lumMod val="50000"/>
                </a:schemeClr>
              </a:solidFill>
              <a:latin typeface="+mj-lt"/>
            </a:endParaRPr>
          </a:p>
        </p:txBody>
      </p:sp>
      <p:sp>
        <p:nvSpPr>
          <p:cNvPr id="13"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5" name="TextBox 14"/>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Tree>
    <p:extLst>
      <p:ext uri="{BB962C8B-B14F-4D97-AF65-F5344CB8AC3E}">
        <p14:creationId xmlns:p14="http://schemas.microsoft.com/office/powerpoint/2010/main" val="2933886880"/>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8"/>
            <a:ext cx="9296400" cy="615553"/>
          </a:xfrm>
          <a:prstGeom prst="rect">
            <a:avLst/>
          </a:prstGeom>
          <a:noFill/>
        </p:spPr>
        <p:txBody>
          <a:bodyPr wrap="square" rtlCol="0">
            <a:spAutoFit/>
          </a:bodyPr>
          <a:lstStyle/>
          <a:p>
            <a:r>
              <a:rPr lang="en-US" sz="3400" dirty="0" smtClean="0">
                <a:solidFill>
                  <a:schemeClr val="bg1">
                    <a:lumMod val="95000"/>
                  </a:schemeClr>
                </a:solidFill>
                <a:latin typeface="+mj-lt"/>
              </a:rPr>
              <a:t>Corrective Maintenance</a:t>
            </a:r>
            <a:endParaRPr lang="en-US" sz="3400" dirty="0">
              <a:solidFill>
                <a:schemeClr val="bg1">
                  <a:lumMod val="95000"/>
                </a:schemeClr>
              </a:solidFill>
              <a:latin typeface="+mj-lt"/>
            </a:endParaRPr>
          </a:p>
        </p:txBody>
      </p:sp>
      <p:sp>
        <p:nvSpPr>
          <p:cNvPr id="28" name="TextBox 27"/>
          <p:cNvSpPr txBox="1"/>
          <p:nvPr/>
        </p:nvSpPr>
        <p:spPr>
          <a:xfrm>
            <a:off x="304802" y="1295408"/>
            <a:ext cx="9296400" cy="3416320"/>
          </a:xfrm>
          <a:prstGeom prst="rect">
            <a:avLst/>
          </a:prstGeom>
          <a:noFill/>
        </p:spPr>
        <p:txBody>
          <a:bodyPr wrap="square" rtlCol="0">
            <a:spAutoFit/>
          </a:bodyPr>
          <a:lstStyle/>
          <a:p>
            <a:pPr algn="just"/>
            <a:endParaRPr lang="en-US" dirty="0" smtClean="0">
              <a:solidFill>
                <a:schemeClr val="accent5">
                  <a:lumMod val="50000"/>
                </a:schemeClr>
              </a:solidFill>
              <a:latin typeface="+mj-lt"/>
            </a:endParaRPr>
          </a:p>
          <a:p>
            <a:pPr marL="2171700" lvl="4" indent="-342900" algn="just">
              <a:buFont typeface="Wingdings" pitchFamily="2" charset="2"/>
              <a:buChar char="q"/>
            </a:pPr>
            <a:r>
              <a:rPr lang="en-US" dirty="0" smtClean="0">
                <a:solidFill>
                  <a:schemeClr val="accent5">
                    <a:lumMod val="50000"/>
                  </a:schemeClr>
                </a:solidFill>
                <a:latin typeface="+mj-lt"/>
              </a:rPr>
              <a:t>Within Warranty Contract:</a:t>
            </a:r>
          </a:p>
          <a:p>
            <a:pPr marL="2628900" lvl="5" indent="-342900" algn="just">
              <a:buFont typeface="Arial" pitchFamily="34" charset="0"/>
              <a:buChar char="•"/>
            </a:pPr>
            <a:r>
              <a:rPr lang="en-US" dirty="0" smtClean="0">
                <a:solidFill>
                  <a:schemeClr val="accent5">
                    <a:lumMod val="50000"/>
                  </a:schemeClr>
                </a:solidFill>
                <a:latin typeface="+mj-lt"/>
              </a:rPr>
              <a:t>Perform corrective actions as stipulated in the warranty contract.</a:t>
            </a:r>
          </a:p>
          <a:p>
            <a:pPr marL="2171700" lvl="4" indent="-342900" algn="just">
              <a:buFont typeface="Wingdings" pitchFamily="2" charset="2"/>
              <a:buChar char="q"/>
            </a:pPr>
            <a:r>
              <a:rPr lang="en-US" dirty="0" smtClean="0">
                <a:solidFill>
                  <a:schemeClr val="accent5">
                    <a:lumMod val="50000"/>
                  </a:schemeClr>
                </a:solidFill>
                <a:latin typeface="+mj-lt"/>
              </a:rPr>
              <a:t>Beyond Warranty Contract:</a:t>
            </a:r>
          </a:p>
          <a:p>
            <a:pPr marL="2628900" lvl="5" indent="-342900" algn="just">
              <a:buFont typeface="Arial" pitchFamily="34" charset="0"/>
              <a:buChar char="•"/>
            </a:pPr>
            <a:r>
              <a:rPr lang="en-US" dirty="0" smtClean="0">
                <a:solidFill>
                  <a:schemeClr val="accent5">
                    <a:lumMod val="50000"/>
                  </a:schemeClr>
                </a:solidFill>
                <a:latin typeface="+mj-lt"/>
              </a:rPr>
              <a:t>Perform the recommended corrective actions based on the AISS Maintenance Manual and other relevant hardware documents available.</a:t>
            </a:r>
          </a:p>
          <a:p>
            <a:pPr algn="just"/>
            <a:endParaRPr lang="en-US" dirty="0" smtClean="0">
              <a:solidFill>
                <a:schemeClr val="accent5">
                  <a:lumMod val="50000"/>
                </a:schemeClr>
              </a:solidFill>
              <a:latin typeface="+mj-lt"/>
            </a:endParaRPr>
          </a:p>
        </p:txBody>
      </p:sp>
      <p:sp>
        <p:nvSpPr>
          <p:cNvPr id="13"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4" name="TextBox 1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Tree>
    <p:extLst>
      <p:ext uri="{BB962C8B-B14F-4D97-AF65-F5344CB8AC3E}">
        <p14:creationId xmlns:p14="http://schemas.microsoft.com/office/powerpoint/2010/main" val="2933886880"/>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SUMMARY</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a:t>
            </a:r>
            <a:endParaRPr lang="en-US" dirty="0">
              <a:latin typeface="Corbel" pitchFamily="34" charset="0"/>
            </a:endParaRPr>
          </a:p>
        </p:txBody>
      </p:sp>
      <p:sp>
        <p:nvSpPr>
          <p:cNvPr id="13" name="TextBox 12"/>
          <p:cNvSpPr txBox="1"/>
          <p:nvPr/>
        </p:nvSpPr>
        <p:spPr>
          <a:xfrm>
            <a:off x="304802" y="1295408"/>
            <a:ext cx="9296400" cy="6186309"/>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In this module, the AISS Hardware Components and their corresponding locations were identified:</a:t>
            </a:r>
          </a:p>
          <a:p>
            <a:r>
              <a:rPr lang="en-US" sz="2800" b="1" dirty="0">
                <a:solidFill>
                  <a:schemeClr val="accent5">
                    <a:lumMod val="50000"/>
                  </a:schemeClr>
                </a:solidFill>
                <a:latin typeface="+mj-lt"/>
              </a:rPr>
              <a:t>	</a:t>
            </a:r>
            <a:endParaRPr lang="en-US" sz="2800" b="1" dirty="0" smtClean="0">
              <a:solidFill>
                <a:schemeClr val="accent5">
                  <a:lumMod val="50000"/>
                </a:schemeClr>
              </a:solidFill>
              <a:latin typeface="+mj-lt"/>
            </a:endParaRPr>
          </a:p>
          <a:p>
            <a:r>
              <a:rPr lang="en-US" sz="2800" b="1" dirty="0">
                <a:solidFill>
                  <a:schemeClr val="accent5">
                    <a:lumMod val="50000"/>
                  </a:schemeClr>
                </a:solidFill>
                <a:latin typeface="+mj-lt"/>
              </a:rPr>
              <a:t>	</a:t>
            </a:r>
            <a:r>
              <a:rPr lang="en-US" sz="2800" b="1" dirty="0" smtClean="0">
                <a:solidFill>
                  <a:schemeClr val="accent5">
                    <a:lumMod val="50000"/>
                  </a:schemeClr>
                </a:solidFill>
                <a:latin typeface="+mj-lt"/>
              </a:rPr>
              <a:t>Servers</a:t>
            </a:r>
          </a:p>
          <a:p>
            <a:r>
              <a:rPr lang="en-US" sz="2800" b="1" dirty="0">
                <a:solidFill>
                  <a:schemeClr val="accent5">
                    <a:lumMod val="50000"/>
                  </a:schemeClr>
                </a:solidFill>
                <a:latin typeface="+mj-lt"/>
              </a:rPr>
              <a:t>	</a:t>
            </a:r>
            <a:r>
              <a:rPr lang="en-US" sz="2800" b="1" dirty="0" smtClean="0">
                <a:solidFill>
                  <a:schemeClr val="accent5">
                    <a:lumMod val="50000"/>
                  </a:schemeClr>
                </a:solidFill>
                <a:latin typeface="+mj-lt"/>
              </a:rPr>
              <a:t>Consoles &amp; KVMs</a:t>
            </a:r>
          </a:p>
          <a:p>
            <a:r>
              <a:rPr lang="en-US" sz="2800" b="1" dirty="0">
                <a:solidFill>
                  <a:schemeClr val="accent5">
                    <a:lumMod val="50000"/>
                  </a:schemeClr>
                </a:solidFill>
                <a:latin typeface="+mj-lt"/>
              </a:rPr>
              <a:t>	</a:t>
            </a:r>
            <a:r>
              <a:rPr lang="en-US" sz="2800" b="1" dirty="0" smtClean="0">
                <a:solidFill>
                  <a:schemeClr val="accent5">
                    <a:lumMod val="50000"/>
                  </a:schemeClr>
                </a:solidFill>
                <a:latin typeface="+mj-lt"/>
              </a:rPr>
              <a:t>Storage &amp; Backup Devices</a:t>
            </a:r>
          </a:p>
          <a:p>
            <a:pPr lvl="0"/>
            <a:r>
              <a:rPr lang="en-US" sz="2800" b="1" dirty="0" smtClean="0">
                <a:solidFill>
                  <a:srgbClr val="4BACC6">
                    <a:lumMod val="50000"/>
                  </a:srgbClr>
                </a:solidFill>
                <a:latin typeface="Calibri"/>
              </a:rPr>
              <a:t>	Network Appliance</a:t>
            </a:r>
            <a:endParaRPr lang="en-US" sz="2800" b="1" dirty="0" smtClean="0">
              <a:solidFill>
                <a:schemeClr val="accent5">
                  <a:lumMod val="50000"/>
                </a:schemeClr>
              </a:solidFill>
              <a:latin typeface="+mj-lt"/>
            </a:endParaRPr>
          </a:p>
          <a:p>
            <a:r>
              <a:rPr lang="en-US" sz="2800" b="1" dirty="0">
                <a:solidFill>
                  <a:schemeClr val="accent5">
                    <a:lumMod val="50000"/>
                  </a:schemeClr>
                </a:solidFill>
                <a:latin typeface="+mj-lt"/>
              </a:rPr>
              <a:t>	</a:t>
            </a:r>
            <a:r>
              <a:rPr lang="en-US" sz="2800" b="1" dirty="0" smtClean="0">
                <a:solidFill>
                  <a:schemeClr val="accent5">
                    <a:lumMod val="50000"/>
                  </a:schemeClr>
                </a:solidFill>
                <a:latin typeface="+mj-lt"/>
              </a:rPr>
              <a:t>Workstations</a:t>
            </a:r>
          </a:p>
          <a:p>
            <a:r>
              <a:rPr lang="en-US" sz="2800" b="1" dirty="0">
                <a:solidFill>
                  <a:schemeClr val="accent5">
                    <a:lumMod val="50000"/>
                  </a:schemeClr>
                </a:solidFill>
                <a:latin typeface="+mj-lt"/>
              </a:rPr>
              <a:t>	</a:t>
            </a:r>
            <a:r>
              <a:rPr lang="en-US" sz="2800" b="1" dirty="0" smtClean="0">
                <a:solidFill>
                  <a:schemeClr val="accent5">
                    <a:lumMod val="50000"/>
                  </a:schemeClr>
                </a:solidFill>
                <a:latin typeface="+mj-lt"/>
              </a:rPr>
              <a:t>Display Devices</a:t>
            </a:r>
          </a:p>
          <a:p>
            <a:r>
              <a:rPr lang="en-US" sz="2800" b="1" dirty="0">
                <a:solidFill>
                  <a:schemeClr val="accent5">
                    <a:lumMod val="50000"/>
                  </a:schemeClr>
                </a:solidFill>
                <a:latin typeface="+mj-lt"/>
              </a:rPr>
              <a:t>	</a:t>
            </a:r>
            <a:r>
              <a:rPr lang="en-US" sz="2800" b="1" dirty="0" smtClean="0">
                <a:solidFill>
                  <a:schemeClr val="accent5">
                    <a:lumMod val="50000"/>
                  </a:schemeClr>
                </a:solidFill>
                <a:latin typeface="+mj-lt"/>
              </a:rPr>
              <a:t>Printers &amp; Plotters</a:t>
            </a:r>
          </a:p>
          <a:p>
            <a:r>
              <a:rPr lang="en-US" sz="2800" b="1" dirty="0">
                <a:solidFill>
                  <a:schemeClr val="accent5">
                    <a:lumMod val="50000"/>
                  </a:schemeClr>
                </a:solidFill>
                <a:latin typeface="+mj-lt"/>
              </a:rPr>
              <a:t>	</a:t>
            </a:r>
            <a:r>
              <a:rPr lang="en-US" sz="2800" b="1" dirty="0" smtClean="0">
                <a:solidFill>
                  <a:schemeClr val="accent5">
                    <a:lumMod val="50000"/>
                  </a:schemeClr>
                </a:solidFill>
                <a:latin typeface="+mj-lt"/>
              </a:rPr>
              <a:t>Computer Peripherals</a:t>
            </a:r>
            <a:r>
              <a:rPr lang="en-US" sz="2800" b="1" dirty="0">
                <a:solidFill>
                  <a:schemeClr val="accent5">
                    <a:lumMod val="50000"/>
                  </a:schemeClr>
                </a:solidFill>
                <a:latin typeface="+mj-lt"/>
              </a:rPr>
              <a:t>	</a:t>
            </a:r>
            <a:endParaRPr lang="en-US" sz="2800" b="1" dirty="0" smtClean="0">
              <a:solidFill>
                <a:schemeClr val="accent5">
                  <a:lumMod val="50000"/>
                </a:schemeClr>
              </a:solidFill>
              <a:latin typeface="+mj-lt"/>
            </a:endParaRPr>
          </a:p>
          <a:p>
            <a:r>
              <a:rPr lang="en-US" sz="2800" b="1" dirty="0">
                <a:solidFill>
                  <a:schemeClr val="accent5">
                    <a:lumMod val="50000"/>
                  </a:schemeClr>
                </a:solidFill>
                <a:latin typeface="+mj-lt"/>
              </a:rPr>
              <a:t>	</a:t>
            </a:r>
            <a:endParaRPr lang="en-US" sz="2800" b="1" dirty="0" smtClean="0">
              <a:solidFill>
                <a:schemeClr val="accent5">
                  <a:lumMod val="50000"/>
                </a:schemeClr>
              </a:solidFill>
              <a:latin typeface="+mj-lt"/>
            </a:endParaRPr>
          </a:p>
          <a:p>
            <a:r>
              <a:rPr lang="en-US" dirty="0" smtClean="0">
                <a:solidFill>
                  <a:schemeClr val="accent5">
                    <a:lumMod val="50000"/>
                  </a:schemeClr>
                </a:solidFill>
                <a:latin typeface="+mj-lt"/>
              </a:rPr>
              <a:t> </a:t>
            </a:r>
          </a:p>
          <a:p>
            <a:pPr lvl="4"/>
            <a:endParaRPr lang="en-US" dirty="0" smtClean="0">
              <a:solidFill>
                <a:schemeClr val="accent5">
                  <a:lumMod val="50000"/>
                </a:schemeClr>
              </a:solidFill>
              <a:effectLst>
                <a:innerShdw blurRad="63500" dist="50800" dir="5880000">
                  <a:prstClr val="black">
                    <a:alpha val="50000"/>
                  </a:prstClr>
                </a:innerShdw>
              </a:effectLst>
              <a:latin typeface="+mj-lt"/>
              <a:ea typeface="Verdana" pitchFamily="34" charset="0"/>
              <a:cs typeface="Verdana" pitchFamily="34" charset="0"/>
            </a:endParaRPr>
          </a:p>
        </p:txBody>
      </p:sp>
    </p:spTree>
    <p:extLst>
      <p:ext uri="{BB962C8B-B14F-4D97-AF65-F5344CB8AC3E}">
        <p14:creationId xmlns:p14="http://schemas.microsoft.com/office/powerpoint/2010/main" val="1011297672"/>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mj-lt"/>
              </a:rPr>
              <a:t>SUMMARY</a:t>
            </a:r>
            <a:endParaRPr lang="en-US" sz="4000" dirty="0">
              <a:solidFill>
                <a:schemeClr val="bg1">
                  <a:lumMod val="95000"/>
                </a:schemeClr>
              </a:solidFill>
              <a:latin typeface="+mj-lt"/>
            </a:endParaRPr>
          </a:p>
        </p:txBody>
      </p:sp>
      <p:sp>
        <p:nvSpPr>
          <p:cNvPr id="28" name="TextBox 27"/>
          <p:cNvSpPr txBox="1"/>
          <p:nvPr/>
        </p:nvSpPr>
        <p:spPr>
          <a:xfrm>
            <a:off x="304802" y="1295400"/>
            <a:ext cx="9296400" cy="4154984"/>
          </a:xfrm>
          <a:prstGeom prst="rect">
            <a:avLst/>
          </a:prstGeom>
          <a:noFill/>
        </p:spPr>
        <p:txBody>
          <a:bodyPr wrap="square" rtlCol="0">
            <a:spAutoFit/>
          </a:bodyPr>
          <a:lstStyle/>
          <a:p>
            <a:pPr lvl="4"/>
            <a:endParaRPr lang="en-US" dirty="0" smtClean="0">
              <a:solidFill>
                <a:schemeClr val="accent5">
                  <a:lumMod val="50000"/>
                </a:schemeClr>
              </a:solidFill>
              <a:latin typeface="+mj-lt"/>
            </a:endParaRPr>
          </a:p>
          <a:p>
            <a:pPr lvl="4"/>
            <a:r>
              <a:rPr lang="en-US" dirty="0" smtClean="0">
                <a:solidFill>
                  <a:schemeClr val="accent5">
                    <a:lumMod val="50000"/>
                  </a:schemeClr>
                </a:solidFill>
                <a:latin typeface="+mj-lt"/>
              </a:rPr>
              <a:t>Operational &amp; T&amp;D Servers:</a:t>
            </a:r>
          </a:p>
          <a:p>
            <a:pPr lvl="4"/>
            <a:r>
              <a:rPr lang="en-US" dirty="0">
                <a:solidFill>
                  <a:schemeClr val="accent5">
                    <a:lumMod val="50000"/>
                  </a:schemeClr>
                </a:solidFill>
                <a:latin typeface="+mj-lt"/>
              </a:rPr>
              <a:t>	HP </a:t>
            </a:r>
            <a:r>
              <a:rPr lang="en-US" dirty="0" err="1">
                <a:solidFill>
                  <a:schemeClr val="accent5">
                    <a:lumMod val="50000"/>
                  </a:schemeClr>
                </a:solidFill>
                <a:latin typeface="+mj-lt"/>
              </a:rPr>
              <a:t>ProLiant</a:t>
            </a:r>
            <a:r>
              <a:rPr lang="en-US" dirty="0">
                <a:solidFill>
                  <a:schemeClr val="accent5">
                    <a:lumMod val="50000"/>
                  </a:schemeClr>
                </a:solidFill>
                <a:latin typeface="+mj-lt"/>
              </a:rPr>
              <a:t> DL380p Gen8 SFF</a:t>
            </a:r>
          </a:p>
          <a:p>
            <a:pPr lvl="4"/>
            <a:r>
              <a:rPr lang="en-US" dirty="0" smtClean="0">
                <a:solidFill>
                  <a:schemeClr val="accent5">
                    <a:lumMod val="50000"/>
                  </a:schemeClr>
                </a:solidFill>
                <a:latin typeface="+mj-lt"/>
              </a:rPr>
              <a:t>Console:</a:t>
            </a:r>
          </a:p>
          <a:p>
            <a:pPr lvl="4"/>
            <a:r>
              <a:rPr lang="en-US" dirty="0">
                <a:solidFill>
                  <a:schemeClr val="accent5">
                    <a:lumMod val="50000"/>
                  </a:schemeClr>
                </a:solidFill>
                <a:latin typeface="+mj-lt"/>
              </a:rPr>
              <a:t>	HP TFT7600 US G2, All-in-One Rack </a:t>
            </a:r>
            <a:r>
              <a:rPr lang="en-US" dirty="0" err="1" smtClean="0">
                <a:solidFill>
                  <a:schemeClr val="accent5">
                    <a:lumMod val="50000"/>
                  </a:schemeClr>
                </a:solidFill>
                <a:latin typeface="+mj-lt"/>
              </a:rPr>
              <a:t>Konsole</a:t>
            </a:r>
            <a:endParaRPr lang="en-US" dirty="0" smtClean="0">
              <a:solidFill>
                <a:schemeClr val="accent5">
                  <a:lumMod val="50000"/>
                </a:schemeClr>
              </a:solidFill>
              <a:latin typeface="+mj-lt"/>
            </a:endParaRPr>
          </a:p>
          <a:p>
            <a:pPr lvl="4"/>
            <a:r>
              <a:rPr lang="en-US" dirty="0" smtClean="0">
                <a:solidFill>
                  <a:schemeClr val="accent5">
                    <a:lumMod val="50000"/>
                  </a:schemeClr>
                </a:solidFill>
                <a:latin typeface="+mj-lt"/>
              </a:rPr>
              <a:t>KVM:</a:t>
            </a:r>
          </a:p>
          <a:p>
            <a:pPr lvl="4"/>
            <a:r>
              <a:rPr lang="en-US" dirty="0">
                <a:solidFill>
                  <a:schemeClr val="accent5">
                    <a:lumMod val="50000"/>
                  </a:schemeClr>
                </a:solidFill>
                <a:latin typeface="+mj-lt"/>
              </a:rPr>
              <a:t>	HP 0x2x8 KVM Server Console Switch</a:t>
            </a:r>
            <a:endParaRPr lang="en-US" dirty="0" smtClean="0">
              <a:solidFill>
                <a:schemeClr val="accent5">
                  <a:lumMod val="50000"/>
                </a:schemeClr>
              </a:solidFill>
              <a:latin typeface="+mj-lt"/>
            </a:endParaRPr>
          </a:p>
          <a:p>
            <a:pPr lvl="4"/>
            <a:endParaRPr lang="en-US" dirty="0" smtClean="0">
              <a:solidFill>
                <a:schemeClr val="accent5">
                  <a:lumMod val="50000"/>
                </a:schemeClr>
              </a:solidFill>
              <a:latin typeface="+mj-lt"/>
            </a:endParaRPr>
          </a:p>
          <a:p>
            <a:pPr lvl="5"/>
            <a:r>
              <a:rPr lang="en-US" dirty="0" smtClean="0">
                <a:solidFill>
                  <a:schemeClr val="accent5">
                    <a:lumMod val="50000"/>
                  </a:schemeClr>
                </a:solidFill>
                <a:latin typeface="+mj-lt"/>
              </a:rPr>
              <a:t> </a:t>
            </a:r>
          </a:p>
          <a:p>
            <a:pPr lvl="5"/>
            <a:endParaRPr lang="en-US" dirty="0" smtClean="0">
              <a:solidFill>
                <a:schemeClr val="accent5">
                  <a:lumMod val="50000"/>
                </a:schemeClr>
              </a:solidFill>
              <a:latin typeface="+mj-lt"/>
            </a:endParaRPr>
          </a:p>
          <a:p>
            <a:endParaRPr lang="en-US" dirty="0" smtClean="0">
              <a:solidFill>
                <a:schemeClr val="accent5">
                  <a:lumMod val="50000"/>
                </a:schemeClr>
              </a:solidFill>
              <a:latin typeface="+mj-lt"/>
            </a:endParaRPr>
          </a:p>
        </p:txBody>
      </p:sp>
      <p:sp>
        <p:nvSpPr>
          <p:cNvPr id="13"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4" name="TextBox 1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Tree>
    <p:extLst>
      <p:ext uri="{BB962C8B-B14F-4D97-AF65-F5344CB8AC3E}">
        <p14:creationId xmlns:p14="http://schemas.microsoft.com/office/powerpoint/2010/main" val="2933886880"/>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mj-lt"/>
              </a:rPr>
              <a:t>SUMMARY</a:t>
            </a:r>
            <a:endParaRPr lang="en-US" sz="4000" dirty="0">
              <a:solidFill>
                <a:schemeClr val="bg1">
                  <a:lumMod val="95000"/>
                </a:schemeClr>
              </a:solidFill>
              <a:latin typeface="+mj-lt"/>
            </a:endParaRPr>
          </a:p>
        </p:txBody>
      </p:sp>
      <p:sp>
        <p:nvSpPr>
          <p:cNvPr id="28" name="TextBox 27"/>
          <p:cNvSpPr txBox="1"/>
          <p:nvPr/>
        </p:nvSpPr>
        <p:spPr>
          <a:xfrm>
            <a:off x="304802" y="1295400"/>
            <a:ext cx="9296400" cy="3046988"/>
          </a:xfrm>
          <a:prstGeom prst="rect">
            <a:avLst/>
          </a:prstGeom>
          <a:noFill/>
        </p:spPr>
        <p:txBody>
          <a:bodyPr wrap="square" rtlCol="0">
            <a:spAutoFit/>
          </a:bodyPr>
          <a:lstStyle/>
          <a:p>
            <a:pPr lvl="4"/>
            <a:endParaRPr lang="en-US" dirty="0" smtClean="0">
              <a:solidFill>
                <a:schemeClr val="accent5">
                  <a:lumMod val="50000"/>
                </a:schemeClr>
              </a:solidFill>
              <a:latin typeface="+mj-lt"/>
            </a:endParaRPr>
          </a:p>
          <a:p>
            <a:pPr lvl="4"/>
            <a:r>
              <a:rPr lang="en-US" dirty="0" smtClean="0">
                <a:solidFill>
                  <a:schemeClr val="accent5">
                    <a:lumMod val="50000"/>
                  </a:schemeClr>
                </a:solidFill>
                <a:latin typeface="+mj-lt"/>
              </a:rPr>
              <a:t>Storage Devices:</a:t>
            </a:r>
          </a:p>
          <a:p>
            <a:pPr lvl="4"/>
            <a:r>
              <a:rPr lang="en-US" dirty="0" smtClean="0">
                <a:solidFill>
                  <a:schemeClr val="accent5">
                    <a:lumMod val="50000"/>
                  </a:schemeClr>
                </a:solidFill>
                <a:latin typeface="+mj-lt"/>
              </a:rPr>
              <a:t>	HP </a:t>
            </a:r>
            <a:r>
              <a:rPr lang="en-US" dirty="0">
                <a:solidFill>
                  <a:schemeClr val="accent5">
                    <a:lumMod val="50000"/>
                  </a:schemeClr>
                </a:solidFill>
                <a:latin typeface="+mj-lt"/>
              </a:rPr>
              <a:t>MSA P2040 </a:t>
            </a:r>
            <a:r>
              <a:rPr lang="en-US" dirty="0" smtClean="0">
                <a:solidFill>
                  <a:schemeClr val="accent5">
                    <a:lumMod val="50000"/>
                  </a:schemeClr>
                </a:solidFill>
                <a:latin typeface="+mj-lt"/>
              </a:rPr>
              <a:t>SFF SAN Controller</a:t>
            </a:r>
          </a:p>
          <a:p>
            <a:pPr lvl="4"/>
            <a:r>
              <a:rPr lang="en-US" dirty="0">
                <a:solidFill>
                  <a:schemeClr val="accent5">
                    <a:lumMod val="50000"/>
                  </a:schemeClr>
                </a:solidFill>
                <a:latin typeface="+mj-lt"/>
              </a:rPr>
              <a:t>	</a:t>
            </a:r>
            <a:r>
              <a:rPr lang="en-US" dirty="0" smtClean="0">
                <a:solidFill>
                  <a:schemeClr val="accent5">
                    <a:lumMod val="50000"/>
                  </a:schemeClr>
                </a:solidFill>
                <a:latin typeface="+mj-lt"/>
              </a:rPr>
              <a:t>HP 8/8 (8)-Ports Enabled SAN Switch </a:t>
            </a:r>
          </a:p>
          <a:p>
            <a:pPr lvl="4"/>
            <a:r>
              <a:rPr lang="en-US" dirty="0" smtClean="0">
                <a:solidFill>
                  <a:schemeClr val="accent5">
                    <a:lumMod val="50000"/>
                  </a:schemeClr>
                </a:solidFill>
                <a:latin typeface="+mj-lt"/>
              </a:rPr>
              <a:t>Backup Devices:</a:t>
            </a:r>
          </a:p>
          <a:p>
            <a:pPr lvl="4"/>
            <a:r>
              <a:rPr lang="en-US" dirty="0" smtClean="0">
                <a:solidFill>
                  <a:schemeClr val="accent5">
                    <a:lumMod val="50000"/>
                  </a:schemeClr>
                </a:solidFill>
                <a:latin typeface="+mj-lt"/>
              </a:rPr>
              <a:t>	</a:t>
            </a:r>
            <a:r>
              <a:rPr lang="en-US" dirty="0">
                <a:solidFill>
                  <a:srgbClr val="4BACC6">
                    <a:lumMod val="50000"/>
                  </a:srgbClr>
                </a:solidFill>
                <a:latin typeface="Calibri"/>
              </a:rPr>
              <a:t>HP </a:t>
            </a:r>
            <a:r>
              <a:rPr lang="en-US" dirty="0" err="1">
                <a:solidFill>
                  <a:srgbClr val="4BACC6">
                    <a:lumMod val="50000"/>
                  </a:srgbClr>
                </a:solidFill>
                <a:latin typeface="Calibri"/>
              </a:rPr>
              <a:t>ProLiant</a:t>
            </a:r>
            <a:r>
              <a:rPr lang="en-US" dirty="0">
                <a:solidFill>
                  <a:srgbClr val="4BACC6">
                    <a:lumMod val="50000"/>
                  </a:srgbClr>
                </a:solidFill>
                <a:latin typeface="Calibri"/>
              </a:rPr>
              <a:t> DL360p Gen8 </a:t>
            </a:r>
            <a:r>
              <a:rPr lang="en-US" dirty="0" smtClean="0">
                <a:solidFill>
                  <a:srgbClr val="4BACC6">
                    <a:lumMod val="50000"/>
                  </a:srgbClr>
                </a:solidFill>
                <a:latin typeface="Calibri"/>
              </a:rPr>
              <a:t>SFF</a:t>
            </a:r>
            <a:endParaRPr lang="en-US" dirty="0">
              <a:solidFill>
                <a:srgbClr val="4BACC6">
                  <a:lumMod val="50000"/>
                </a:srgbClr>
              </a:solidFill>
              <a:latin typeface="Calibri"/>
            </a:endParaRPr>
          </a:p>
          <a:p>
            <a:pPr lvl="4"/>
            <a:r>
              <a:rPr lang="en-US" dirty="0">
                <a:solidFill>
                  <a:schemeClr val="accent5">
                    <a:lumMod val="50000"/>
                  </a:schemeClr>
                </a:solidFill>
                <a:latin typeface="+mj-lt"/>
              </a:rPr>
              <a:t>	</a:t>
            </a:r>
            <a:r>
              <a:rPr lang="en-US" dirty="0" smtClean="0">
                <a:solidFill>
                  <a:schemeClr val="accent5">
                    <a:lumMod val="50000"/>
                  </a:schemeClr>
                </a:solidFill>
                <a:latin typeface="+mj-lt"/>
              </a:rPr>
              <a:t>HP MSL2024 Tape Library &amp; LTO Ultrium Tape</a:t>
            </a:r>
          </a:p>
          <a:p>
            <a:pPr lvl="5"/>
            <a:endParaRPr lang="en-US" dirty="0" smtClean="0">
              <a:solidFill>
                <a:schemeClr val="accent5">
                  <a:lumMod val="50000"/>
                </a:schemeClr>
              </a:solidFill>
              <a:latin typeface="+mj-lt"/>
            </a:endParaRPr>
          </a:p>
        </p:txBody>
      </p:sp>
      <p:sp>
        <p:nvSpPr>
          <p:cNvPr id="13"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4" name="TextBox 1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Tree>
    <p:extLst>
      <p:ext uri="{BB962C8B-B14F-4D97-AF65-F5344CB8AC3E}">
        <p14:creationId xmlns:p14="http://schemas.microsoft.com/office/powerpoint/2010/main" val="2116485577"/>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mj-lt"/>
              </a:rPr>
              <a:t>SUMMARY</a:t>
            </a:r>
            <a:endParaRPr lang="en-US" sz="4000" dirty="0">
              <a:solidFill>
                <a:schemeClr val="bg1">
                  <a:lumMod val="95000"/>
                </a:schemeClr>
              </a:solidFill>
              <a:latin typeface="+mj-lt"/>
            </a:endParaRPr>
          </a:p>
        </p:txBody>
      </p:sp>
      <p:sp>
        <p:nvSpPr>
          <p:cNvPr id="28" name="TextBox 27"/>
          <p:cNvSpPr txBox="1"/>
          <p:nvPr/>
        </p:nvSpPr>
        <p:spPr>
          <a:xfrm>
            <a:off x="304802" y="1295400"/>
            <a:ext cx="9296400" cy="5262979"/>
          </a:xfrm>
          <a:prstGeom prst="rect">
            <a:avLst/>
          </a:prstGeom>
          <a:noFill/>
        </p:spPr>
        <p:txBody>
          <a:bodyPr wrap="square" rtlCol="0">
            <a:spAutoFit/>
          </a:bodyPr>
          <a:lstStyle/>
          <a:p>
            <a:pPr lvl="4"/>
            <a:endParaRPr lang="en-US" dirty="0" smtClean="0">
              <a:solidFill>
                <a:schemeClr val="accent5">
                  <a:lumMod val="50000"/>
                </a:schemeClr>
              </a:solidFill>
              <a:latin typeface="+mj-lt"/>
            </a:endParaRPr>
          </a:p>
          <a:p>
            <a:pPr lvl="4"/>
            <a:r>
              <a:rPr lang="en-US" dirty="0">
                <a:solidFill>
                  <a:srgbClr val="4BACC6">
                    <a:lumMod val="50000"/>
                  </a:srgbClr>
                </a:solidFill>
                <a:latin typeface="Calibri"/>
              </a:rPr>
              <a:t>Workstations:</a:t>
            </a:r>
          </a:p>
          <a:p>
            <a:pPr lvl="4"/>
            <a:r>
              <a:rPr lang="en-US" dirty="0">
                <a:solidFill>
                  <a:srgbClr val="4BACC6">
                    <a:lumMod val="50000"/>
                  </a:srgbClr>
                </a:solidFill>
                <a:latin typeface="Calibri"/>
              </a:rPr>
              <a:t>	HP Z230 Tower Workstations</a:t>
            </a:r>
          </a:p>
          <a:p>
            <a:pPr lvl="4"/>
            <a:r>
              <a:rPr lang="en-US" dirty="0">
                <a:solidFill>
                  <a:srgbClr val="4BACC6">
                    <a:lumMod val="50000"/>
                  </a:srgbClr>
                </a:solidFill>
                <a:latin typeface="Calibri"/>
              </a:rPr>
              <a:t>Display:</a:t>
            </a:r>
          </a:p>
          <a:p>
            <a:pPr lvl="4"/>
            <a:r>
              <a:rPr lang="en-US" dirty="0">
                <a:solidFill>
                  <a:srgbClr val="4BACC6">
                    <a:lumMod val="50000"/>
                  </a:srgbClr>
                </a:solidFill>
                <a:latin typeface="Calibri"/>
              </a:rPr>
              <a:t>	HP Z30I 30-Inch IPS Monitor</a:t>
            </a:r>
          </a:p>
          <a:p>
            <a:pPr lvl="4"/>
            <a:r>
              <a:rPr lang="en-US" dirty="0">
                <a:solidFill>
                  <a:srgbClr val="4BACC6">
                    <a:lumMod val="50000"/>
                  </a:srgbClr>
                </a:solidFill>
                <a:latin typeface="Calibri"/>
              </a:rPr>
              <a:t>	HP Z22I 21.5-Inch IPS </a:t>
            </a:r>
            <a:r>
              <a:rPr lang="en-US" dirty="0" smtClean="0">
                <a:solidFill>
                  <a:srgbClr val="4BACC6">
                    <a:lumMod val="50000"/>
                  </a:srgbClr>
                </a:solidFill>
                <a:latin typeface="Calibri"/>
              </a:rPr>
              <a:t>Monitor</a:t>
            </a:r>
            <a:endParaRPr lang="en-US" dirty="0" smtClean="0">
              <a:solidFill>
                <a:schemeClr val="accent5">
                  <a:lumMod val="50000"/>
                </a:schemeClr>
              </a:solidFill>
              <a:latin typeface="+mj-lt"/>
            </a:endParaRPr>
          </a:p>
          <a:p>
            <a:pPr lvl="4"/>
            <a:r>
              <a:rPr lang="en-US" dirty="0" smtClean="0">
                <a:solidFill>
                  <a:schemeClr val="accent5">
                    <a:lumMod val="50000"/>
                  </a:schemeClr>
                </a:solidFill>
                <a:latin typeface="+mj-lt"/>
              </a:rPr>
              <a:t>Network Appliance:</a:t>
            </a:r>
          </a:p>
          <a:p>
            <a:pPr lvl="4"/>
            <a:r>
              <a:rPr lang="en-US" dirty="0">
                <a:solidFill>
                  <a:schemeClr val="accent5">
                    <a:lumMod val="50000"/>
                  </a:schemeClr>
                </a:solidFill>
                <a:latin typeface="+mj-lt"/>
              </a:rPr>
              <a:t>	Cisco ASA 5512X Security Plus Firewall</a:t>
            </a:r>
          </a:p>
          <a:p>
            <a:pPr lvl="4"/>
            <a:r>
              <a:rPr lang="en-US" dirty="0" smtClean="0">
                <a:solidFill>
                  <a:schemeClr val="accent5">
                    <a:lumMod val="50000"/>
                  </a:schemeClr>
                </a:solidFill>
                <a:latin typeface="+mj-lt"/>
              </a:rPr>
              <a:t>	Cisco </a:t>
            </a:r>
            <a:r>
              <a:rPr lang="en-US" dirty="0">
                <a:solidFill>
                  <a:schemeClr val="accent5">
                    <a:lumMod val="50000"/>
                  </a:schemeClr>
                </a:solidFill>
                <a:latin typeface="+mj-lt"/>
              </a:rPr>
              <a:t>Catalyst 3750G 48X 10/100/1000 /</a:t>
            </a:r>
            <a:r>
              <a:rPr lang="en-US" dirty="0" smtClean="0">
                <a:solidFill>
                  <a:schemeClr val="accent5">
                    <a:lumMod val="50000"/>
                  </a:schemeClr>
                </a:solidFill>
                <a:latin typeface="+mj-lt"/>
              </a:rPr>
              <a:t>4SFP</a:t>
            </a:r>
          </a:p>
          <a:p>
            <a:pPr lvl="4"/>
            <a:r>
              <a:rPr lang="en-US" dirty="0" smtClean="0">
                <a:solidFill>
                  <a:schemeClr val="accent5">
                    <a:lumMod val="50000"/>
                  </a:schemeClr>
                </a:solidFill>
                <a:latin typeface="+mj-lt"/>
              </a:rPr>
              <a:t>	Cisco </a:t>
            </a:r>
            <a:r>
              <a:rPr lang="en-US" dirty="0">
                <a:solidFill>
                  <a:schemeClr val="accent5">
                    <a:lumMod val="50000"/>
                  </a:schemeClr>
                </a:solidFill>
                <a:latin typeface="+mj-lt"/>
              </a:rPr>
              <a:t>Catalyst WS-C2960G-48TC-L Switch</a:t>
            </a:r>
          </a:p>
          <a:p>
            <a:pPr lvl="4"/>
            <a:r>
              <a:rPr lang="en-US" dirty="0" smtClean="0">
                <a:solidFill>
                  <a:schemeClr val="accent5">
                    <a:lumMod val="50000"/>
                  </a:schemeClr>
                </a:solidFill>
                <a:latin typeface="+mj-lt"/>
              </a:rPr>
              <a:t>	Cisco Catalyst 2821 16x Router</a:t>
            </a:r>
          </a:p>
          <a:p>
            <a:pPr lvl="4"/>
            <a:endParaRPr lang="en-US" dirty="0" smtClean="0">
              <a:solidFill>
                <a:schemeClr val="accent5">
                  <a:lumMod val="50000"/>
                </a:schemeClr>
              </a:solidFill>
              <a:latin typeface="+mj-lt"/>
            </a:endParaRPr>
          </a:p>
          <a:p>
            <a:pPr lvl="5"/>
            <a:endParaRPr lang="en-US" dirty="0" smtClean="0">
              <a:solidFill>
                <a:schemeClr val="accent5">
                  <a:lumMod val="50000"/>
                </a:schemeClr>
              </a:solidFill>
              <a:latin typeface="+mj-lt"/>
            </a:endParaRPr>
          </a:p>
          <a:p>
            <a:endParaRPr lang="en-US" dirty="0" smtClean="0">
              <a:solidFill>
                <a:schemeClr val="accent5">
                  <a:lumMod val="50000"/>
                </a:schemeClr>
              </a:solidFill>
              <a:latin typeface="+mj-lt"/>
            </a:endParaRPr>
          </a:p>
        </p:txBody>
      </p:sp>
      <p:sp>
        <p:nvSpPr>
          <p:cNvPr id="13"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4" name="TextBox 1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Tree>
    <p:extLst>
      <p:ext uri="{BB962C8B-B14F-4D97-AF65-F5344CB8AC3E}">
        <p14:creationId xmlns:p14="http://schemas.microsoft.com/office/powerpoint/2010/main" val="176943684"/>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Central Site – Manila ATMC</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Hardware Configuration Management Document</a:t>
            </a:r>
            <a:endParaRPr lang="en-US" dirty="0">
              <a:latin typeface="Corbel" pitchFamily="34" charset="0"/>
            </a:endParaRPr>
          </a:p>
        </p:txBody>
      </p:sp>
      <p:sp>
        <p:nvSpPr>
          <p:cNvPr id="16" name="TextBox 15"/>
          <p:cNvSpPr txBox="1"/>
          <p:nvPr/>
        </p:nvSpPr>
        <p:spPr>
          <a:xfrm>
            <a:off x="304802" y="1295400"/>
            <a:ext cx="9296400" cy="4708981"/>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r>
              <a:rPr lang="en-US" sz="2800" b="1" dirty="0" smtClean="0">
                <a:solidFill>
                  <a:schemeClr val="accent5">
                    <a:lumMod val="50000"/>
                  </a:schemeClr>
                </a:solidFill>
                <a:latin typeface="+mj-lt"/>
              </a:rPr>
              <a:t>AISS Rack</a:t>
            </a:r>
          </a:p>
          <a:p>
            <a:r>
              <a:rPr lang="en-US" dirty="0" smtClean="0">
                <a:solidFill>
                  <a:schemeClr val="accent5">
                    <a:lumMod val="50000"/>
                  </a:schemeClr>
                </a:solidFill>
                <a:latin typeface="+mj-lt"/>
              </a:rPr>
              <a:t>		Servers: </a:t>
            </a:r>
            <a:endParaRPr lang="en-US" dirty="0">
              <a:solidFill>
                <a:schemeClr val="accent5">
                  <a:lumMod val="50000"/>
                </a:schemeClr>
              </a:solidFill>
              <a:latin typeface="+mj-lt"/>
            </a:endParaRPr>
          </a:p>
          <a:p>
            <a:r>
              <a:rPr lang="en-US" dirty="0">
                <a:solidFill>
                  <a:schemeClr val="accent5">
                    <a:lumMod val="50000"/>
                  </a:schemeClr>
                </a:solidFill>
                <a:latin typeface="+mj-lt"/>
              </a:rPr>
              <a:t>	</a:t>
            </a:r>
            <a:r>
              <a:rPr lang="en-US" dirty="0" smtClean="0">
                <a:solidFill>
                  <a:schemeClr val="accent5">
                    <a:lumMod val="50000"/>
                  </a:schemeClr>
                </a:solidFill>
                <a:latin typeface="+mj-lt"/>
              </a:rPr>
              <a:t>		</a:t>
            </a:r>
            <a:r>
              <a:rPr lang="en-US" sz="2000" dirty="0" smtClean="0">
                <a:latin typeface="+mn-lt"/>
              </a:rPr>
              <a:t>3 Operational Servers: </a:t>
            </a:r>
          </a:p>
          <a:p>
            <a:pPr marL="3543300" lvl="7" indent="-342900">
              <a:buFont typeface="Arial" pitchFamily="34" charset="0"/>
              <a:buChar char="•"/>
            </a:pPr>
            <a:r>
              <a:rPr lang="en-US" sz="2000" dirty="0" smtClean="0">
                <a:latin typeface="+mn-lt"/>
                <a:hlinkClick r:id="rId3" action="ppaction://hlinksldjump"/>
              </a:rPr>
              <a:t>HP </a:t>
            </a:r>
            <a:r>
              <a:rPr lang="en-US" sz="2000" dirty="0" err="1" smtClean="0">
                <a:latin typeface="+mn-lt"/>
                <a:hlinkClick r:id="rId3" action="ppaction://hlinksldjump"/>
              </a:rPr>
              <a:t>ProLiant</a:t>
            </a:r>
            <a:r>
              <a:rPr lang="en-US" sz="2000" dirty="0" smtClean="0">
                <a:latin typeface="+mn-lt"/>
                <a:hlinkClick r:id="rId3" action="ppaction://hlinksldjump"/>
              </a:rPr>
              <a:t> DL380p Gen8 SFF</a:t>
            </a:r>
            <a:endParaRPr lang="en-US" sz="2000" dirty="0" smtClean="0">
              <a:latin typeface="+mn-lt"/>
            </a:endParaRPr>
          </a:p>
          <a:p>
            <a:pPr marL="3543300" lvl="7" indent="-342900">
              <a:buFont typeface="Arial" pitchFamily="34" charset="0"/>
              <a:buChar char="•"/>
            </a:pPr>
            <a:r>
              <a:rPr lang="en-US" sz="2000" dirty="0" smtClean="0">
                <a:latin typeface="+mn-lt"/>
              </a:rPr>
              <a:t>Node Names: (MAN-ESX-01, 02 &amp; 03)</a:t>
            </a:r>
          </a:p>
          <a:p>
            <a:pPr lvl="7"/>
            <a:endParaRPr lang="en-US" sz="2000" dirty="0"/>
          </a:p>
          <a:p>
            <a:r>
              <a:rPr lang="en-US" sz="2000" dirty="0" smtClean="0"/>
              <a:t>			</a:t>
            </a:r>
            <a:r>
              <a:rPr lang="en-US" sz="2000" dirty="0" smtClean="0">
                <a:latin typeface="+mn-lt"/>
              </a:rPr>
              <a:t>1 </a:t>
            </a:r>
            <a:r>
              <a:rPr lang="en-US" sz="2000" dirty="0">
                <a:latin typeface="+mn-lt"/>
              </a:rPr>
              <a:t>T&amp;D Server: </a:t>
            </a:r>
          </a:p>
          <a:p>
            <a:pPr marL="3543300" lvl="7" indent="-342900">
              <a:buFont typeface="Arial" pitchFamily="34" charset="0"/>
              <a:buChar char="•"/>
            </a:pPr>
            <a:r>
              <a:rPr lang="en-US" sz="2000" dirty="0">
                <a:latin typeface="+mn-lt"/>
                <a:hlinkClick r:id="rId3" action="ppaction://hlinksldjump"/>
              </a:rPr>
              <a:t>HP </a:t>
            </a:r>
            <a:r>
              <a:rPr lang="en-US" sz="2000" dirty="0" err="1">
                <a:latin typeface="+mn-lt"/>
                <a:hlinkClick r:id="rId3" action="ppaction://hlinksldjump"/>
              </a:rPr>
              <a:t>ProLiant</a:t>
            </a:r>
            <a:r>
              <a:rPr lang="en-US" sz="2000" dirty="0">
                <a:latin typeface="+mn-lt"/>
                <a:hlinkClick r:id="rId3" action="ppaction://hlinksldjump"/>
              </a:rPr>
              <a:t> DL380p Gen8 </a:t>
            </a:r>
            <a:r>
              <a:rPr lang="en-US" sz="2000" dirty="0" smtClean="0">
                <a:latin typeface="+mn-lt"/>
                <a:hlinkClick r:id="rId3" action="ppaction://hlinksldjump"/>
              </a:rPr>
              <a:t>SFF</a:t>
            </a:r>
            <a:endParaRPr lang="en-US" sz="2000" dirty="0">
              <a:latin typeface="+mn-lt"/>
            </a:endParaRPr>
          </a:p>
          <a:p>
            <a:pPr marL="3543300" lvl="7" indent="-342900">
              <a:buFont typeface="Arial" pitchFamily="34" charset="0"/>
              <a:buChar char="•"/>
            </a:pPr>
            <a:r>
              <a:rPr lang="en-US" sz="2000" dirty="0">
                <a:latin typeface="+mn-lt"/>
              </a:rPr>
              <a:t>Node Name: (MAN-ESX-04)</a:t>
            </a:r>
          </a:p>
          <a:p>
            <a:r>
              <a:rPr lang="en-US" dirty="0" smtClean="0"/>
              <a:t>			</a:t>
            </a:r>
          </a:p>
          <a:p>
            <a:r>
              <a:rPr lang="en-US" sz="2000" dirty="0">
                <a:latin typeface="+mn-lt"/>
              </a:rPr>
              <a:t>	</a:t>
            </a:r>
            <a:r>
              <a:rPr lang="en-US" sz="2000" dirty="0" smtClean="0">
                <a:latin typeface="+mn-lt"/>
              </a:rPr>
              <a:t>		</a:t>
            </a:r>
            <a:endParaRPr lang="en-US" dirty="0" smtClean="0"/>
          </a:p>
          <a:p>
            <a:r>
              <a:rPr lang="en-US" dirty="0"/>
              <a:t>	</a:t>
            </a:r>
            <a:r>
              <a:rPr lang="en-US" dirty="0" smtClean="0"/>
              <a:t>		</a:t>
            </a:r>
            <a:endParaRPr lang="en-US" dirty="0" smtClean="0">
              <a:solidFill>
                <a:schemeClr val="accent5">
                  <a:lumMod val="50000"/>
                </a:schemeClr>
              </a:solidFill>
              <a:latin typeface="+mj-lt"/>
            </a:endParaRPr>
          </a:p>
          <a:p>
            <a:pPr lvl="4"/>
            <a:endParaRPr lang="en-US" dirty="0" smtClean="0">
              <a:solidFill>
                <a:schemeClr val="accent5">
                  <a:lumMod val="50000"/>
                </a:schemeClr>
              </a:solidFill>
              <a:effectLst>
                <a:innerShdw blurRad="63500" dist="50800" dir="5880000">
                  <a:prstClr val="black">
                    <a:alpha val="50000"/>
                  </a:prstClr>
                </a:innerShdw>
              </a:effectLst>
              <a:latin typeface="+mj-lt"/>
              <a:ea typeface="Verdana" pitchFamily="34" charset="0"/>
              <a:cs typeface="Verdana" pitchFamily="34" charset="0"/>
            </a:endParaRPr>
          </a:p>
        </p:txBody>
      </p:sp>
    </p:spTree>
    <p:extLst>
      <p:ext uri="{BB962C8B-B14F-4D97-AF65-F5344CB8AC3E}">
        <p14:creationId xmlns:p14="http://schemas.microsoft.com/office/powerpoint/2010/main" val="2009940041"/>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mj-lt"/>
              </a:rPr>
              <a:t>SUMMARY</a:t>
            </a:r>
            <a:endParaRPr lang="en-US" sz="4000" dirty="0">
              <a:solidFill>
                <a:schemeClr val="bg1">
                  <a:lumMod val="95000"/>
                </a:schemeClr>
              </a:solidFill>
              <a:latin typeface="+mj-lt"/>
            </a:endParaRPr>
          </a:p>
        </p:txBody>
      </p:sp>
      <p:sp>
        <p:nvSpPr>
          <p:cNvPr id="28" name="TextBox 27"/>
          <p:cNvSpPr txBox="1"/>
          <p:nvPr/>
        </p:nvSpPr>
        <p:spPr>
          <a:xfrm>
            <a:off x="304802" y="1295400"/>
            <a:ext cx="9296400" cy="5262979"/>
          </a:xfrm>
          <a:prstGeom prst="rect">
            <a:avLst/>
          </a:prstGeom>
          <a:noFill/>
        </p:spPr>
        <p:txBody>
          <a:bodyPr wrap="square" rtlCol="0">
            <a:spAutoFit/>
          </a:bodyPr>
          <a:lstStyle/>
          <a:p>
            <a:pPr lvl="4"/>
            <a:endParaRPr lang="en-US" dirty="0" smtClean="0">
              <a:solidFill>
                <a:schemeClr val="accent5">
                  <a:lumMod val="50000"/>
                </a:schemeClr>
              </a:solidFill>
              <a:latin typeface="+mj-lt"/>
            </a:endParaRPr>
          </a:p>
          <a:p>
            <a:pPr lvl="4"/>
            <a:r>
              <a:rPr lang="en-US" dirty="0">
                <a:solidFill>
                  <a:srgbClr val="4BACC6">
                    <a:lumMod val="50000"/>
                  </a:srgbClr>
                </a:solidFill>
                <a:latin typeface="Calibri"/>
              </a:rPr>
              <a:t>Printers:</a:t>
            </a:r>
          </a:p>
          <a:p>
            <a:pPr lvl="4"/>
            <a:r>
              <a:rPr lang="en-US" dirty="0">
                <a:solidFill>
                  <a:srgbClr val="4BACC6">
                    <a:lumMod val="50000"/>
                  </a:srgbClr>
                </a:solidFill>
                <a:latin typeface="Calibri"/>
              </a:rPr>
              <a:t>	HP OfficeJet7110 Wide Format </a:t>
            </a:r>
            <a:r>
              <a:rPr lang="en-US" dirty="0" err="1">
                <a:solidFill>
                  <a:srgbClr val="4BACC6">
                    <a:lumMod val="50000"/>
                  </a:srgbClr>
                </a:solidFill>
                <a:latin typeface="Calibri"/>
              </a:rPr>
              <a:t>ePrinter</a:t>
            </a:r>
            <a:endParaRPr lang="en-US" dirty="0">
              <a:solidFill>
                <a:srgbClr val="4BACC6">
                  <a:lumMod val="50000"/>
                </a:srgbClr>
              </a:solidFill>
              <a:latin typeface="Calibri"/>
            </a:endParaRPr>
          </a:p>
          <a:p>
            <a:pPr lvl="4"/>
            <a:r>
              <a:rPr lang="en-US" dirty="0">
                <a:solidFill>
                  <a:srgbClr val="4BACC6">
                    <a:lumMod val="50000"/>
                  </a:srgbClr>
                </a:solidFill>
                <a:latin typeface="Calibri"/>
              </a:rPr>
              <a:t>	Brother MFC-J5910DW MFP A3 Color Ink Print Scan</a:t>
            </a:r>
          </a:p>
          <a:p>
            <a:pPr lvl="4"/>
            <a:r>
              <a:rPr lang="en-US" dirty="0">
                <a:solidFill>
                  <a:srgbClr val="4BACC6">
                    <a:lumMod val="50000"/>
                  </a:srgbClr>
                </a:solidFill>
                <a:latin typeface="Calibri"/>
              </a:rPr>
              <a:t>Plotters:</a:t>
            </a:r>
          </a:p>
          <a:p>
            <a:pPr lvl="4"/>
            <a:r>
              <a:rPr lang="en-US" dirty="0">
                <a:solidFill>
                  <a:srgbClr val="4BACC6">
                    <a:lumMod val="50000"/>
                  </a:srgbClr>
                </a:solidFill>
                <a:latin typeface="Calibri"/>
              </a:rPr>
              <a:t>	</a:t>
            </a:r>
            <a:r>
              <a:rPr lang="fr-FR" dirty="0">
                <a:solidFill>
                  <a:srgbClr val="4BACC6">
                    <a:lumMod val="50000"/>
                  </a:srgbClr>
                </a:solidFill>
                <a:latin typeface="Calibri"/>
              </a:rPr>
              <a:t>HP </a:t>
            </a:r>
            <a:r>
              <a:rPr lang="fr-FR" dirty="0" err="1">
                <a:solidFill>
                  <a:srgbClr val="4BACC6">
                    <a:lumMod val="50000"/>
                  </a:srgbClr>
                </a:solidFill>
                <a:latin typeface="Calibri"/>
              </a:rPr>
              <a:t>DesignJet</a:t>
            </a:r>
            <a:r>
              <a:rPr lang="fr-FR" dirty="0">
                <a:solidFill>
                  <a:srgbClr val="4BACC6">
                    <a:lumMod val="50000"/>
                  </a:srgbClr>
                </a:solidFill>
                <a:latin typeface="Calibri"/>
              </a:rPr>
              <a:t> T2500 e-</a:t>
            </a:r>
            <a:r>
              <a:rPr lang="fr-FR" dirty="0" err="1">
                <a:solidFill>
                  <a:srgbClr val="4BACC6">
                    <a:lumMod val="50000"/>
                  </a:srgbClr>
                </a:solidFill>
                <a:latin typeface="Calibri"/>
              </a:rPr>
              <a:t>Multifunction</a:t>
            </a:r>
            <a:r>
              <a:rPr lang="fr-FR" dirty="0">
                <a:solidFill>
                  <a:srgbClr val="4BACC6">
                    <a:lumMod val="50000"/>
                  </a:srgbClr>
                </a:solidFill>
                <a:latin typeface="Calibri"/>
              </a:rPr>
              <a:t> </a:t>
            </a:r>
            <a:r>
              <a:rPr lang="fr-FR" dirty="0" smtClean="0">
                <a:solidFill>
                  <a:srgbClr val="4BACC6">
                    <a:lumMod val="50000"/>
                  </a:srgbClr>
                </a:solidFill>
                <a:latin typeface="Calibri"/>
              </a:rPr>
              <a:t>Printer</a:t>
            </a:r>
            <a:endParaRPr lang="en-US" dirty="0" smtClean="0">
              <a:solidFill>
                <a:schemeClr val="accent5">
                  <a:lumMod val="50000"/>
                </a:schemeClr>
              </a:solidFill>
              <a:latin typeface="+mj-lt"/>
            </a:endParaRPr>
          </a:p>
          <a:p>
            <a:pPr lvl="4"/>
            <a:r>
              <a:rPr lang="en-US" dirty="0" smtClean="0">
                <a:solidFill>
                  <a:schemeClr val="accent5">
                    <a:lumMod val="50000"/>
                  </a:schemeClr>
                </a:solidFill>
                <a:latin typeface="+mj-lt"/>
              </a:rPr>
              <a:t>Peripherals:</a:t>
            </a:r>
          </a:p>
          <a:p>
            <a:pPr lvl="4"/>
            <a:r>
              <a:rPr lang="en-US" dirty="0" smtClean="0">
                <a:solidFill>
                  <a:schemeClr val="accent5">
                    <a:lumMod val="50000"/>
                  </a:schemeClr>
                </a:solidFill>
                <a:latin typeface="+mj-lt"/>
              </a:rPr>
              <a:t>	Mouse</a:t>
            </a:r>
          </a:p>
          <a:p>
            <a:pPr lvl="4"/>
            <a:r>
              <a:rPr lang="en-US" dirty="0" smtClean="0">
                <a:solidFill>
                  <a:schemeClr val="accent5">
                    <a:lumMod val="50000"/>
                  </a:schemeClr>
                </a:solidFill>
                <a:latin typeface="+mj-lt"/>
              </a:rPr>
              <a:t>	Keyboard</a:t>
            </a:r>
          </a:p>
          <a:p>
            <a:pPr lvl="4"/>
            <a:r>
              <a:rPr lang="en-US" dirty="0">
                <a:solidFill>
                  <a:schemeClr val="accent5">
                    <a:lumMod val="50000"/>
                  </a:schemeClr>
                </a:solidFill>
                <a:latin typeface="+mj-lt"/>
              </a:rPr>
              <a:t>	GTCO </a:t>
            </a:r>
            <a:r>
              <a:rPr lang="en-US" dirty="0" err="1">
                <a:solidFill>
                  <a:schemeClr val="accent5">
                    <a:lumMod val="50000"/>
                  </a:schemeClr>
                </a:solidFill>
                <a:latin typeface="+mj-lt"/>
              </a:rPr>
              <a:t>CalComp</a:t>
            </a:r>
            <a:r>
              <a:rPr lang="en-US" dirty="0">
                <a:solidFill>
                  <a:schemeClr val="accent5">
                    <a:lumMod val="50000"/>
                  </a:schemeClr>
                </a:solidFill>
                <a:latin typeface="+mj-lt"/>
              </a:rPr>
              <a:t> A1 Tablet Digitizer, Drawing </a:t>
            </a:r>
            <a:r>
              <a:rPr lang="en-US" dirty="0" smtClean="0">
                <a:solidFill>
                  <a:schemeClr val="accent5">
                    <a:lumMod val="50000"/>
                  </a:schemeClr>
                </a:solidFill>
                <a:latin typeface="+mj-lt"/>
              </a:rPr>
              <a:t>Board</a:t>
            </a:r>
          </a:p>
          <a:p>
            <a:pPr lvl="4"/>
            <a:r>
              <a:rPr lang="en-US" dirty="0" smtClean="0">
                <a:solidFill>
                  <a:schemeClr val="accent5">
                    <a:lumMod val="50000"/>
                  </a:schemeClr>
                </a:solidFill>
                <a:latin typeface="+mj-lt"/>
              </a:rPr>
              <a:t>	UPS</a:t>
            </a:r>
          </a:p>
          <a:p>
            <a:pPr lvl="4"/>
            <a:endParaRPr lang="en-US" dirty="0" smtClean="0">
              <a:solidFill>
                <a:schemeClr val="accent5">
                  <a:lumMod val="50000"/>
                </a:schemeClr>
              </a:solidFill>
              <a:latin typeface="+mj-lt"/>
            </a:endParaRPr>
          </a:p>
          <a:p>
            <a:pPr lvl="5"/>
            <a:endParaRPr lang="en-US" dirty="0" smtClean="0">
              <a:solidFill>
                <a:schemeClr val="accent5">
                  <a:lumMod val="50000"/>
                </a:schemeClr>
              </a:solidFill>
              <a:latin typeface="+mj-lt"/>
            </a:endParaRPr>
          </a:p>
          <a:p>
            <a:endParaRPr lang="en-US" dirty="0" smtClean="0">
              <a:solidFill>
                <a:schemeClr val="accent5">
                  <a:lumMod val="50000"/>
                </a:schemeClr>
              </a:solidFill>
              <a:latin typeface="+mj-lt"/>
            </a:endParaRPr>
          </a:p>
        </p:txBody>
      </p:sp>
      <p:sp>
        <p:nvSpPr>
          <p:cNvPr id="13"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4" name="TextBox 1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Tree>
    <p:extLst>
      <p:ext uri="{BB962C8B-B14F-4D97-AF65-F5344CB8AC3E}">
        <p14:creationId xmlns:p14="http://schemas.microsoft.com/office/powerpoint/2010/main" val="3108807390"/>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3" name="Footer Placeholder 38"/>
          <p:cNvSpPr>
            <a:spLocks noGrp="1"/>
          </p:cNvSpPr>
          <p:nvPr>
            <p:ph type="ftr" sz="quarter" idx="11"/>
          </p:nvPr>
        </p:nvSpPr>
        <p:spPr>
          <a:xfrm>
            <a:off x="2971800" y="6432568"/>
            <a:ext cx="4044950" cy="273049"/>
          </a:xfrm>
        </p:spPr>
        <p:txBody>
          <a:bodyPr/>
          <a:lstStyle/>
          <a:p>
            <a:endParaRPr lang="en-US"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End..</a:t>
            </a:r>
            <a:endParaRPr lang="en-US" sz="4000" dirty="0">
              <a:solidFill>
                <a:schemeClr val="bg1">
                  <a:lumMod val="95000"/>
                </a:schemeClr>
              </a:solidFill>
              <a:latin typeface="Corbel" pitchFamily="34" charset="0"/>
            </a:endParaRPr>
          </a:p>
        </p:txBody>
      </p:sp>
      <p:pic>
        <p:nvPicPr>
          <p:cNvPr id="14" name="Content Placeholder 3" descr="download.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3200400" y="2133600"/>
            <a:ext cx="3429000" cy="2590800"/>
          </a:xfrm>
          <a:prstGeom prst="rect">
            <a:avLst/>
          </a:prstGeom>
        </p:spPr>
      </p:pic>
    </p:spTree>
    <p:extLst>
      <p:ext uri="{BB962C8B-B14F-4D97-AF65-F5344CB8AC3E}">
        <p14:creationId xmlns:p14="http://schemas.microsoft.com/office/powerpoint/2010/main" val="29338868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amond(in)">
                                      <p:cBhvr>
                                        <p:cTn id="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786895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HP </a:t>
            </a:r>
            <a:r>
              <a:rPr lang="en-US" sz="4000" dirty="0" err="1" smtClean="0">
                <a:solidFill>
                  <a:schemeClr val="bg1">
                    <a:lumMod val="95000"/>
                  </a:schemeClr>
                </a:solidFill>
                <a:latin typeface="Corbel" pitchFamily="34" charset="0"/>
              </a:rPr>
              <a:t>ProLiant</a:t>
            </a:r>
            <a:r>
              <a:rPr lang="en-US" sz="4000" dirty="0" smtClean="0">
                <a:solidFill>
                  <a:schemeClr val="bg1">
                    <a:lumMod val="95000"/>
                  </a:schemeClr>
                </a:solidFill>
                <a:latin typeface="Corbel" pitchFamily="34" charset="0"/>
              </a:rPr>
              <a:t> DL380p G8 SFF</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sp>
        <p:nvSpPr>
          <p:cNvPr id="2" name="TextBox 1">
            <a:hlinkClick r:id="rId3"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3" action="ppaction://hlinksldjump"/>
              </a:rPr>
              <a:t>Back To AISS Rack</a:t>
            </a:r>
            <a:endParaRPr lang="en-US" sz="1200" dirty="0">
              <a:latin typeface="+mn-lt"/>
            </a:endParaRPr>
          </a:p>
        </p:txBody>
      </p:sp>
      <p:pic>
        <p:nvPicPr>
          <p:cNvPr id="15"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70796" y="1653496"/>
            <a:ext cx="9506604" cy="3419642"/>
          </a:xfrm>
          <a:prstGeom prst="rect">
            <a:avLst/>
          </a:prstGeom>
          <a:noFill/>
          <a:ln w="9525">
            <a:noFill/>
            <a:miter lim="800000"/>
            <a:headEnd/>
            <a:tailEnd/>
          </a:ln>
        </p:spPr>
      </p:pic>
    </p:spTree>
    <p:extLst>
      <p:ext uri="{BB962C8B-B14F-4D97-AF65-F5344CB8AC3E}">
        <p14:creationId xmlns:p14="http://schemas.microsoft.com/office/powerpoint/2010/main" val="3479817585"/>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HP </a:t>
            </a:r>
            <a:r>
              <a:rPr lang="en-US" sz="4000" dirty="0" err="1" smtClean="0">
                <a:solidFill>
                  <a:schemeClr val="bg1">
                    <a:lumMod val="95000"/>
                  </a:schemeClr>
                </a:solidFill>
                <a:latin typeface="Corbel" pitchFamily="34" charset="0"/>
              </a:rPr>
              <a:t>ProLiant</a:t>
            </a:r>
            <a:r>
              <a:rPr lang="en-US" sz="4000" dirty="0" smtClean="0">
                <a:solidFill>
                  <a:schemeClr val="bg1">
                    <a:lumMod val="95000"/>
                  </a:schemeClr>
                </a:solidFill>
                <a:latin typeface="Corbel" pitchFamily="34" charset="0"/>
              </a:rPr>
              <a:t> DL380p G8 SFF</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pic>
        <p:nvPicPr>
          <p:cNvPr id="17"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19497" y="1905000"/>
            <a:ext cx="8616156" cy="3667125"/>
          </a:xfrm>
          <a:prstGeom prst="rect">
            <a:avLst/>
          </a:prstGeom>
          <a:noFill/>
          <a:ln w="9525">
            <a:noFill/>
            <a:miter lim="800000"/>
            <a:headEnd/>
            <a:tailEnd/>
          </a:ln>
        </p:spPr>
      </p:pic>
      <p:sp>
        <p:nvSpPr>
          <p:cNvPr id="15" name="TextBox 14">
            <a:hlinkClick r:id="rId4"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4" action="ppaction://hlinksldjump"/>
              </a:rPr>
              <a:t>Back To AISS Rack</a:t>
            </a:r>
            <a:endParaRPr lang="en-US" sz="1200" dirty="0">
              <a:latin typeface="+mn-lt"/>
            </a:endParaRPr>
          </a:p>
        </p:txBody>
      </p:sp>
    </p:spTree>
    <p:extLst>
      <p:ext uri="{BB962C8B-B14F-4D97-AF65-F5344CB8AC3E}">
        <p14:creationId xmlns:p14="http://schemas.microsoft.com/office/powerpoint/2010/main" val="4026126287"/>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HP </a:t>
            </a:r>
            <a:r>
              <a:rPr lang="en-US" sz="4000" dirty="0" err="1" smtClean="0">
                <a:solidFill>
                  <a:schemeClr val="bg1">
                    <a:lumMod val="95000"/>
                  </a:schemeClr>
                </a:solidFill>
                <a:latin typeface="Corbel" pitchFamily="34" charset="0"/>
              </a:rPr>
              <a:t>ProLiant</a:t>
            </a:r>
            <a:r>
              <a:rPr lang="en-US" sz="4000" dirty="0" smtClean="0">
                <a:solidFill>
                  <a:schemeClr val="bg1">
                    <a:lumMod val="95000"/>
                  </a:schemeClr>
                </a:solidFill>
                <a:latin typeface="Corbel" pitchFamily="34" charset="0"/>
              </a:rPr>
              <a:t> DL380p G8 SFF</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pic>
        <p:nvPicPr>
          <p:cNvPr id="15"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031875" y="2306638"/>
            <a:ext cx="7924800" cy="2905125"/>
          </a:xfrm>
          <a:prstGeom prst="rect">
            <a:avLst/>
          </a:prstGeom>
          <a:noFill/>
          <a:ln w="9525">
            <a:noFill/>
            <a:miter lim="800000"/>
            <a:headEnd/>
            <a:tailEnd/>
          </a:ln>
        </p:spPr>
      </p:pic>
      <p:sp>
        <p:nvSpPr>
          <p:cNvPr id="17" name="TextBox 16"/>
          <p:cNvSpPr txBox="1"/>
          <p:nvPr/>
        </p:nvSpPr>
        <p:spPr>
          <a:xfrm>
            <a:off x="304802" y="1295416"/>
            <a:ext cx="9296400" cy="1938992"/>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accent5">
                    <a:lumMod val="50000"/>
                  </a:schemeClr>
                </a:solidFill>
                <a:latin typeface="+mj-lt"/>
              </a:rPr>
              <a:t>	</a:t>
            </a:r>
            <a:r>
              <a:rPr lang="en-US" sz="2800" dirty="0">
                <a:solidFill>
                  <a:schemeClr val="accent5">
                    <a:lumMod val="50000"/>
                  </a:schemeClr>
                </a:solidFill>
                <a:latin typeface="+mj-lt"/>
              </a:rPr>
              <a:t>Front panel LEDs and buttons</a:t>
            </a:r>
          </a:p>
          <a:p>
            <a:endParaRPr lang="en-US" sz="2800" dirty="0">
              <a:solidFill>
                <a:schemeClr val="accent5">
                  <a:lumMod val="50000"/>
                </a:schemeClr>
              </a:solidFill>
              <a:latin typeface="+mj-lt"/>
            </a:endParaRPr>
          </a:p>
          <a:p>
            <a:r>
              <a:rPr lang="en-US" sz="2800" dirty="0" smtClean="0">
                <a:solidFill>
                  <a:schemeClr val="accent5">
                    <a:lumMod val="50000"/>
                  </a:schemeClr>
                </a:solidFill>
                <a:latin typeface="+mj-lt"/>
              </a:rPr>
              <a:t>		</a:t>
            </a:r>
            <a:endParaRPr lang="en-US" dirty="0" smtClean="0">
              <a:solidFill>
                <a:schemeClr val="accent5">
                  <a:lumMod val="50000"/>
                </a:schemeClr>
              </a:solidFill>
              <a:latin typeface="+mj-lt"/>
            </a:endParaRPr>
          </a:p>
          <a:p>
            <a:endParaRPr lang="en-US" dirty="0" smtClean="0">
              <a:solidFill>
                <a:schemeClr val="accent5">
                  <a:lumMod val="50000"/>
                </a:schemeClr>
              </a:solidFill>
              <a:effectLst>
                <a:innerShdw blurRad="63500" dist="50800" dir="5880000">
                  <a:prstClr val="black">
                    <a:alpha val="50000"/>
                  </a:prstClr>
                </a:innerShdw>
              </a:effectLst>
              <a:latin typeface="+mj-lt"/>
              <a:ea typeface="Verdana" pitchFamily="34" charset="0"/>
              <a:cs typeface="Verdana" pitchFamily="34" charset="0"/>
            </a:endParaRPr>
          </a:p>
        </p:txBody>
      </p:sp>
      <p:sp>
        <p:nvSpPr>
          <p:cNvPr id="18" name="TextBox 17">
            <a:hlinkClick r:id="rId4"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4" action="ppaction://hlinksldjump"/>
              </a:rPr>
              <a:t>Back To AISS Rack</a:t>
            </a:r>
            <a:endParaRPr lang="en-US" sz="1200" dirty="0">
              <a:latin typeface="+mn-lt"/>
            </a:endParaRPr>
          </a:p>
        </p:txBody>
      </p:sp>
    </p:spTree>
    <p:extLst>
      <p:ext uri="{BB962C8B-B14F-4D97-AF65-F5344CB8AC3E}">
        <p14:creationId xmlns:p14="http://schemas.microsoft.com/office/powerpoint/2010/main" val="167181920"/>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HP </a:t>
            </a:r>
            <a:r>
              <a:rPr lang="en-US" sz="4000" dirty="0" err="1" smtClean="0">
                <a:solidFill>
                  <a:schemeClr val="bg1">
                    <a:lumMod val="95000"/>
                  </a:schemeClr>
                </a:solidFill>
                <a:latin typeface="Corbel" pitchFamily="34" charset="0"/>
              </a:rPr>
              <a:t>ProLiant</a:t>
            </a:r>
            <a:r>
              <a:rPr lang="en-US" sz="4000" dirty="0" smtClean="0">
                <a:solidFill>
                  <a:schemeClr val="bg1">
                    <a:lumMod val="95000"/>
                  </a:schemeClr>
                </a:solidFill>
                <a:latin typeface="Corbel" pitchFamily="34" charset="0"/>
              </a:rPr>
              <a:t> DL380p G8 SFF</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pic>
        <p:nvPicPr>
          <p:cNvPr id="17"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066800" y="2438400"/>
            <a:ext cx="7708106" cy="2724151"/>
          </a:xfrm>
          <a:prstGeom prst="rect">
            <a:avLst/>
          </a:prstGeom>
          <a:noFill/>
          <a:ln w="9525">
            <a:noFill/>
            <a:miter lim="800000"/>
            <a:headEnd/>
            <a:tailEnd/>
          </a:ln>
        </p:spPr>
      </p:pic>
      <p:sp>
        <p:nvSpPr>
          <p:cNvPr id="18" name="TextBox 17"/>
          <p:cNvSpPr txBox="1"/>
          <p:nvPr/>
        </p:nvSpPr>
        <p:spPr>
          <a:xfrm>
            <a:off x="304802" y="1295416"/>
            <a:ext cx="9296400" cy="1938992"/>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accent5">
                    <a:lumMod val="50000"/>
                  </a:schemeClr>
                </a:solidFill>
                <a:latin typeface="+mj-lt"/>
              </a:rPr>
              <a:t>	</a:t>
            </a:r>
            <a:r>
              <a:rPr lang="en-US" sz="2800" dirty="0" smtClean="0">
                <a:solidFill>
                  <a:schemeClr val="accent5">
                    <a:lumMod val="50000"/>
                  </a:schemeClr>
                </a:solidFill>
                <a:latin typeface="+mj-lt"/>
              </a:rPr>
              <a:t>System Insight Display</a:t>
            </a:r>
            <a:endParaRPr lang="en-US" sz="2800" dirty="0">
              <a:solidFill>
                <a:schemeClr val="accent5">
                  <a:lumMod val="50000"/>
                </a:schemeClr>
              </a:solidFill>
              <a:latin typeface="+mj-lt"/>
            </a:endParaRPr>
          </a:p>
          <a:p>
            <a:endParaRPr lang="en-US" sz="2800" dirty="0">
              <a:solidFill>
                <a:schemeClr val="accent5">
                  <a:lumMod val="50000"/>
                </a:schemeClr>
              </a:solidFill>
              <a:latin typeface="+mj-lt"/>
            </a:endParaRPr>
          </a:p>
          <a:p>
            <a:r>
              <a:rPr lang="en-US" sz="2800" dirty="0" smtClean="0">
                <a:solidFill>
                  <a:schemeClr val="accent5">
                    <a:lumMod val="50000"/>
                  </a:schemeClr>
                </a:solidFill>
                <a:latin typeface="+mj-lt"/>
              </a:rPr>
              <a:t>		</a:t>
            </a:r>
            <a:endParaRPr lang="en-US" dirty="0" smtClean="0">
              <a:solidFill>
                <a:schemeClr val="accent5">
                  <a:lumMod val="50000"/>
                </a:schemeClr>
              </a:solidFill>
              <a:latin typeface="+mj-lt"/>
            </a:endParaRPr>
          </a:p>
          <a:p>
            <a:endParaRPr lang="en-US" dirty="0" smtClean="0">
              <a:solidFill>
                <a:schemeClr val="accent5">
                  <a:lumMod val="50000"/>
                </a:schemeClr>
              </a:solidFill>
              <a:effectLst>
                <a:innerShdw blurRad="63500" dist="50800" dir="5880000">
                  <a:prstClr val="black">
                    <a:alpha val="50000"/>
                  </a:prstClr>
                </a:innerShdw>
              </a:effectLst>
              <a:latin typeface="+mj-lt"/>
              <a:ea typeface="Verdana" pitchFamily="34" charset="0"/>
              <a:cs typeface="Verdana" pitchFamily="34" charset="0"/>
            </a:endParaRPr>
          </a:p>
        </p:txBody>
      </p:sp>
      <p:sp>
        <p:nvSpPr>
          <p:cNvPr id="19" name="TextBox 18">
            <a:hlinkClick r:id="rId4"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4" action="ppaction://hlinksldjump"/>
              </a:rPr>
              <a:t>Back To AISS Rack</a:t>
            </a:r>
            <a:endParaRPr lang="en-US" sz="1200" dirty="0">
              <a:latin typeface="+mn-lt"/>
            </a:endParaRPr>
          </a:p>
        </p:txBody>
      </p:sp>
    </p:spTree>
    <p:extLst>
      <p:ext uri="{BB962C8B-B14F-4D97-AF65-F5344CB8AC3E}">
        <p14:creationId xmlns:p14="http://schemas.microsoft.com/office/powerpoint/2010/main" val="561801532"/>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a:solidFill>
                  <a:schemeClr val="bg1">
                    <a:lumMod val="95000"/>
                  </a:schemeClr>
                </a:solidFill>
                <a:latin typeface="Corbel" pitchFamily="34" charset="0"/>
              </a:rPr>
              <a:t>HP </a:t>
            </a:r>
            <a:r>
              <a:rPr lang="en-US" sz="4000" dirty="0" err="1">
                <a:solidFill>
                  <a:schemeClr val="bg1">
                    <a:lumMod val="95000"/>
                  </a:schemeClr>
                </a:solidFill>
                <a:latin typeface="Corbel" pitchFamily="34" charset="0"/>
              </a:rPr>
              <a:t>ProLiant</a:t>
            </a:r>
            <a:r>
              <a:rPr lang="en-US" sz="4000" dirty="0">
                <a:solidFill>
                  <a:schemeClr val="bg1">
                    <a:lumMod val="95000"/>
                  </a:schemeClr>
                </a:solidFill>
                <a:latin typeface="Corbel" pitchFamily="34" charset="0"/>
              </a:rPr>
              <a:t> DL380p G8 SFF</a:t>
            </a:r>
          </a:p>
        </p:txBody>
      </p:sp>
      <p:sp>
        <p:nvSpPr>
          <p:cNvPr id="28" name="TextBox 27"/>
          <p:cNvSpPr txBox="1"/>
          <p:nvPr/>
        </p:nvSpPr>
        <p:spPr>
          <a:xfrm>
            <a:off x="304802" y="1295416"/>
            <a:ext cx="9296400" cy="3847207"/>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accent5">
                    <a:lumMod val="50000"/>
                  </a:schemeClr>
                </a:solidFill>
                <a:latin typeface="+mj-lt"/>
              </a:rPr>
              <a:t>	</a:t>
            </a:r>
            <a:r>
              <a:rPr lang="en-US" sz="2800" dirty="0" smtClean="0">
                <a:solidFill>
                  <a:schemeClr val="accent5">
                    <a:lumMod val="50000"/>
                  </a:schemeClr>
                </a:solidFill>
                <a:latin typeface="+mj-lt"/>
              </a:rPr>
              <a:t>SAS (Serial Attached SCSI) Hard Disk</a:t>
            </a:r>
          </a:p>
          <a:p>
            <a:endParaRPr lang="en-US" sz="1200" dirty="0" smtClean="0">
              <a:solidFill>
                <a:schemeClr val="accent5">
                  <a:lumMod val="50000"/>
                </a:schemeClr>
              </a:solidFill>
              <a:effectLst>
                <a:innerShdw blurRad="63500" dist="50800" dir="5880000">
                  <a:prstClr val="black">
                    <a:alpha val="50000"/>
                  </a:prstClr>
                </a:innerShdw>
              </a:effectLst>
              <a:latin typeface="+mj-lt"/>
              <a:ea typeface="Verdana" pitchFamily="34" charset="0"/>
              <a:cs typeface="Verdana" pitchFamily="34" charset="0"/>
            </a:endParaRPr>
          </a:p>
          <a:p>
            <a:pPr lvl="4">
              <a:buFont typeface="Wingdings" pitchFamily="2" charset="2"/>
              <a:buChar char="§"/>
            </a:pPr>
            <a:r>
              <a:rPr lang="en-US" dirty="0" smtClean="0">
                <a:solidFill>
                  <a:schemeClr val="accent5">
                    <a:lumMod val="50000"/>
                  </a:schemeClr>
                </a:solidFill>
                <a:effectLst>
                  <a:innerShdw blurRad="63500" dist="50800" dir="5880000">
                    <a:prstClr val="black">
                      <a:alpha val="50000"/>
                    </a:prstClr>
                  </a:innerShdw>
                </a:effectLst>
                <a:latin typeface="+mj-lt"/>
                <a:ea typeface="Verdana" pitchFamily="34" charset="0"/>
                <a:cs typeface="Verdana" pitchFamily="34" charset="0"/>
              </a:rPr>
              <a:t> </a:t>
            </a:r>
            <a:r>
              <a:rPr lang="en-US" dirty="0" smtClean="0">
                <a:solidFill>
                  <a:schemeClr val="accent5">
                    <a:lumMod val="50000"/>
                  </a:schemeClr>
                </a:solidFill>
                <a:latin typeface="+mj-lt"/>
              </a:rPr>
              <a:t>Capacity : </a:t>
            </a:r>
          </a:p>
          <a:p>
            <a:pPr lvl="4">
              <a:buFont typeface="Wingdings" pitchFamily="2" charset="2"/>
              <a:buChar char="§"/>
            </a:pPr>
            <a:r>
              <a:rPr lang="en-US" dirty="0" smtClean="0">
                <a:solidFill>
                  <a:schemeClr val="accent5">
                    <a:lumMod val="50000"/>
                  </a:schemeClr>
                </a:solidFill>
                <a:latin typeface="+mj-lt"/>
              </a:rPr>
              <a:t> Speed : 10,000 rpm</a:t>
            </a:r>
          </a:p>
          <a:p>
            <a:pPr lvl="4">
              <a:buFont typeface="Wingdings" pitchFamily="2" charset="2"/>
              <a:buChar char="§"/>
            </a:pPr>
            <a:r>
              <a:rPr lang="en-US" dirty="0" smtClean="0">
                <a:solidFill>
                  <a:schemeClr val="accent5">
                    <a:lumMod val="50000"/>
                  </a:schemeClr>
                </a:solidFill>
                <a:latin typeface="+mj-lt"/>
              </a:rPr>
              <a:t> Random access time : 4 ms</a:t>
            </a:r>
          </a:p>
          <a:p>
            <a:pPr lvl="4">
              <a:buFont typeface="Wingdings" pitchFamily="2" charset="2"/>
              <a:buChar char="§"/>
            </a:pPr>
            <a:r>
              <a:rPr lang="en-US" dirty="0" smtClean="0">
                <a:solidFill>
                  <a:schemeClr val="accent5">
                    <a:lumMod val="50000"/>
                  </a:schemeClr>
                </a:solidFill>
                <a:latin typeface="+mj-lt"/>
              </a:rPr>
              <a:t> Transfer rate : 6 </a:t>
            </a:r>
            <a:r>
              <a:rPr lang="en-US" dirty="0" err="1" smtClean="0">
                <a:solidFill>
                  <a:schemeClr val="accent5">
                    <a:lumMod val="50000"/>
                  </a:schemeClr>
                </a:solidFill>
                <a:latin typeface="+mj-lt"/>
              </a:rPr>
              <a:t>Gbps</a:t>
            </a:r>
            <a:r>
              <a:rPr lang="en-US" dirty="0" smtClean="0">
                <a:solidFill>
                  <a:schemeClr val="accent5">
                    <a:lumMod val="50000"/>
                  </a:schemeClr>
                </a:solidFill>
                <a:latin typeface="+mj-lt"/>
              </a:rPr>
              <a:t> </a:t>
            </a:r>
          </a:p>
          <a:p>
            <a:pPr lvl="4">
              <a:buFont typeface="Wingdings" pitchFamily="2" charset="2"/>
              <a:buChar char="§"/>
            </a:pPr>
            <a:r>
              <a:rPr lang="en-US" dirty="0" smtClean="0">
                <a:solidFill>
                  <a:schemeClr val="accent5">
                    <a:lumMod val="50000"/>
                  </a:schemeClr>
                </a:solidFill>
                <a:latin typeface="+mj-lt"/>
              </a:rPr>
              <a:t> Interface : 6 </a:t>
            </a:r>
            <a:r>
              <a:rPr lang="en-US" dirty="0" err="1" smtClean="0">
                <a:solidFill>
                  <a:schemeClr val="accent5">
                    <a:lumMod val="50000"/>
                  </a:schemeClr>
                </a:solidFill>
                <a:latin typeface="+mj-lt"/>
              </a:rPr>
              <a:t>Gb</a:t>
            </a:r>
            <a:r>
              <a:rPr lang="en-US" dirty="0" smtClean="0">
                <a:solidFill>
                  <a:schemeClr val="accent5">
                    <a:lumMod val="50000"/>
                  </a:schemeClr>
                </a:solidFill>
                <a:latin typeface="+mj-lt"/>
              </a:rPr>
              <a:t>/s SAS (Serial Attached SCSI)</a:t>
            </a:r>
          </a:p>
          <a:p>
            <a:pPr lvl="4">
              <a:buFont typeface="Wingdings" pitchFamily="2" charset="2"/>
              <a:buChar char="§"/>
            </a:pPr>
            <a:r>
              <a:rPr lang="en-US" dirty="0" smtClean="0">
                <a:solidFill>
                  <a:schemeClr val="accent5">
                    <a:lumMod val="50000"/>
                  </a:schemeClr>
                </a:solidFill>
                <a:latin typeface="+mj-lt"/>
              </a:rPr>
              <a:t> </a:t>
            </a:r>
            <a:r>
              <a:rPr lang="pl-PL" dirty="0" smtClean="0">
                <a:solidFill>
                  <a:schemeClr val="accent5">
                    <a:lumMod val="50000"/>
                  </a:schemeClr>
                </a:solidFill>
                <a:latin typeface="+mj-lt"/>
              </a:rPr>
              <a:t>Size : SFF, 2.5”, 17.78 x 11.76 cm (W x H)</a:t>
            </a:r>
            <a:endParaRPr lang="en-US" dirty="0" smtClean="0">
              <a:solidFill>
                <a:schemeClr val="accent5">
                  <a:lumMod val="50000"/>
                </a:schemeClr>
              </a:solidFill>
              <a:latin typeface="+mj-lt"/>
            </a:endParaRPr>
          </a:p>
          <a:p>
            <a:pPr lvl="4">
              <a:buFont typeface="Wingdings" pitchFamily="2" charset="2"/>
              <a:buChar char="§"/>
            </a:pPr>
            <a:r>
              <a:rPr lang="en-US" dirty="0" smtClean="0">
                <a:solidFill>
                  <a:schemeClr val="accent5">
                    <a:lumMod val="50000"/>
                  </a:schemeClr>
                </a:solidFill>
                <a:latin typeface="+mj-lt"/>
              </a:rPr>
              <a:t> Hot-swappable</a:t>
            </a:r>
          </a:p>
          <a:p>
            <a:endParaRPr lang="en-US" dirty="0" smtClean="0">
              <a:solidFill>
                <a:schemeClr val="accent5">
                  <a:lumMod val="50000"/>
                </a:schemeClr>
              </a:solidFill>
              <a:effectLst>
                <a:innerShdw blurRad="63500" dist="50800" dir="5880000">
                  <a:prstClr val="black">
                    <a:alpha val="50000"/>
                  </a:prstClr>
                </a:innerShdw>
              </a:effectLst>
              <a:latin typeface="+mj-lt"/>
              <a:ea typeface="Verdana" pitchFamily="34" charset="0"/>
              <a:cs typeface="Verdana" pitchFamily="34" charset="0"/>
            </a:endParaRPr>
          </a:p>
        </p:txBody>
      </p:sp>
      <p:sp>
        <p:nvSpPr>
          <p:cNvPr id="13"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r>
              <a:rPr lang="en-US" dirty="0" err="1" smtClean="0">
                <a:latin typeface="Corbel" pitchFamily="34" charset="0"/>
              </a:rPr>
              <a:t>Comsoft</a:t>
            </a:r>
            <a:r>
              <a:rPr lang="en-US" dirty="0" smtClean="0">
                <a:latin typeface="Corbel" pitchFamily="34" charset="0"/>
              </a:rPr>
              <a:t> GmbH</a:t>
            </a:r>
            <a:endParaRPr lang="en-US" dirty="0">
              <a:latin typeface="Corbel" pitchFamily="34" charset="0"/>
            </a:endParaRPr>
          </a:p>
        </p:txBody>
      </p:sp>
      <p:pic>
        <p:nvPicPr>
          <p:cNvPr id="15" name="Picture 2"/>
          <p:cNvPicPr>
            <a:picLocks noChangeAspect="1" noChangeArrowheads="1"/>
          </p:cNvPicPr>
          <p:nvPr/>
        </p:nvPicPr>
        <p:blipFill>
          <a:blip r:embed="rId3" cstate="print"/>
          <a:srcRect/>
          <a:stretch>
            <a:fillRect/>
          </a:stretch>
        </p:blipFill>
        <p:spPr bwMode="auto">
          <a:xfrm>
            <a:off x="5365753" y="4648216"/>
            <a:ext cx="3649305" cy="1469215"/>
          </a:xfrm>
          <a:prstGeom prst="rect">
            <a:avLst/>
          </a:prstGeom>
          <a:noFill/>
          <a:ln w="9525">
            <a:noFill/>
            <a:miter lim="800000"/>
            <a:headEnd/>
            <a:tailEnd/>
          </a:ln>
        </p:spPr>
      </p:pic>
      <p:sp>
        <p:nvSpPr>
          <p:cNvPr id="16" name="TextBox 15"/>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17" name="TextBox 16">
            <a:hlinkClick r:id="rId4"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4" action="ppaction://hlinksldjump"/>
              </a:rPr>
              <a:t>Back To AISS Rack</a:t>
            </a:r>
            <a:endParaRPr lang="en-US" sz="1200" dirty="0">
              <a:latin typeface="+mn-lt"/>
            </a:endParaRPr>
          </a:p>
        </p:txBody>
      </p:sp>
    </p:spTree>
    <p:extLst>
      <p:ext uri="{BB962C8B-B14F-4D97-AF65-F5344CB8AC3E}">
        <p14:creationId xmlns:p14="http://schemas.microsoft.com/office/powerpoint/2010/main" val="3651412992"/>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a:solidFill>
                  <a:schemeClr val="bg1">
                    <a:lumMod val="95000"/>
                  </a:schemeClr>
                </a:solidFill>
                <a:latin typeface="Corbel" pitchFamily="34" charset="0"/>
              </a:rPr>
              <a:t>HP </a:t>
            </a:r>
            <a:r>
              <a:rPr lang="en-US" sz="4000" dirty="0" err="1">
                <a:solidFill>
                  <a:schemeClr val="bg1">
                    <a:lumMod val="95000"/>
                  </a:schemeClr>
                </a:solidFill>
                <a:latin typeface="Corbel" pitchFamily="34" charset="0"/>
              </a:rPr>
              <a:t>ProLiant</a:t>
            </a:r>
            <a:r>
              <a:rPr lang="en-US" sz="4000" dirty="0">
                <a:solidFill>
                  <a:schemeClr val="bg1">
                    <a:lumMod val="95000"/>
                  </a:schemeClr>
                </a:solidFill>
                <a:latin typeface="Corbel" pitchFamily="34" charset="0"/>
              </a:rPr>
              <a:t> DL380p G8 SFF</a:t>
            </a:r>
          </a:p>
        </p:txBody>
      </p:sp>
      <p:sp>
        <p:nvSpPr>
          <p:cNvPr id="28" name="TextBox 27"/>
          <p:cNvSpPr txBox="1"/>
          <p:nvPr/>
        </p:nvSpPr>
        <p:spPr>
          <a:xfrm>
            <a:off x="304802" y="1295400"/>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accent5">
                    <a:lumMod val="50000"/>
                  </a:schemeClr>
                </a:solidFill>
                <a:latin typeface="+mj-lt"/>
              </a:rPr>
              <a:t>	</a:t>
            </a:r>
            <a:r>
              <a:rPr lang="en-US" sz="2800" dirty="0" smtClean="0">
                <a:solidFill>
                  <a:schemeClr val="accent5">
                    <a:lumMod val="50000"/>
                  </a:schemeClr>
                </a:solidFill>
                <a:latin typeface="+mj-lt"/>
              </a:rPr>
              <a:t>SAS (Serial Attached SCSI) Hard Disk LEDs</a:t>
            </a:r>
          </a:p>
          <a:p>
            <a:endParaRPr lang="en-US" dirty="0" smtClean="0">
              <a:solidFill>
                <a:schemeClr val="accent5">
                  <a:lumMod val="50000"/>
                </a:schemeClr>
              </a:solidFill>
              <a:effectLst>
                <a:innerShdw blurRad="63500" dist="50800" dir="5880000">
                  <a:prstClr val="black">
                    <a:alpha val="50000"/>
                  </a:prstClr>
                </a:innerShdw>
              </a:effectLst>
              <a:latin typeface="+mj-lt"/>
              <a:ea typeface="Verdana" pitchFamily="34" charset="0"/>
              <a:cs typeface="Verdana" pitchFamily="34" charset="0"/>
            </a:endParaRPr>
          </a:p>
        </p:txBody>
      </p:sp>
      <p:sp>
        <p:nvSpPr>
          <p:cNvPr id="13"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r>
              <a:rPr lang="en-US" dirty="0" err="1" smtClean="0">
                <a:latin typeface="Corbel" pitchFamily="34" charset="0"/>
              </a:rPr>
              <a:t>Comsoft</a:t>
            </a:r>
            <a:r>
              <a:rPr lang="en-US" dirty="0" smtClean="0">
                <a:latin typeface="Corbel" pitchFamily="34" charset="0"/>
              </a:rPr>
              <a:t> GmbH</a:t>
            </a:r>
            <a:endParaRPr lang="en-US" dirty="0">
              <a:latin typeface="Corbel" pitchFamily="34" charset="0"/>
            </a:endParaRPr>
          </a:p>
        </p:txBody>
      </p:sp>
      <p:pic>
        <p:nvPicPr>
          <p:cNvPr id="14"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583929" y="1905000"/>
            <a:ext cx="6738144" cy="4305300"/>
          </a:xfrm>
          <a:prstGeom prst="rect">
            <a:avLst/>
          </a:prstGeom>
          <a:noFill/>
          <a:ln w="9525">
            <a:noFill/>
            <a:miter lim="800000"/>
            <a:headEnd/>
            <a:tailEnd/>
          </a:ln>
        </p:spPr>
      </p:pic>
      <p:sp>
        <p:nvSpPr>
          <p:cNvPr id="16" name="TextBox 15"/>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17" name="TextBox 16">
            <a:hlinkClick r:id="rId4"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4" action="ppaction://hlinksldjump"/>
              </a:rPr>
              <a:t>Back To AISS Rack</a:t>
            </a:r>
            <a:endParaRPr lang="en-US" sz="1200" dirty="0">
              <a:latin typeface="+mn-lt"/>
            </a:endParaRPr>
          </a:p>
        </p:txBody>
      </p:sp>
    </p:spTree>
    <p:extLst>
      <p:ext uri="{BB962C8B-B14F-4D97-AF65-F5344CB8AC3E}">
        <p14:creationId xmlns:p14="http://schemas.microsoft.com/office/powerpoint/2010/main" val="3978729322"/>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HP </a:t>
            </a:r>
            <a:r>
              <a:rPr lang="en-US" sz="4000" dirty="0" err="1" smtClean="0">
                <a:solidFill>
                  <a:schemeClr val="bg1">
                    <a:lumMod val="95000"/>
                  </a:schemeClr>
                </a:solidFill>
                <a:latin typeface="Corbel" pitchFamily="34" charset="0"/>
              </a:rPr>
              <a:t>ProLiant</a:t>
            </a:r>
            <a:r>
              <a:rPr lang="en-US" sz="4000" dirty="0" smtClean="0">
                <a:solidFill>
                  <a:schemeClr val="bg1">
                    <a:lumMod val="95000"/>
                  </a:schemeClr>
                </a:solidFill>
                <a:latin typeface="Corbel" pitchFamily="34" charset="0"/>
              </a:rPr>
              <a:t> DL380p G8 SFF</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371600"/>
            <a:ext cx="8229600" cy="4662320"/>
          </a:xfrm>
          <a:prstGeom prst="rect">
            <a:avLst/>
          </a:prstGeom>
        </p:spPr>
      </p:pic>
      <p:sp>
        <p:nvSpPr>
          <p:cNvPr id="15" name="TextBox 14">
            <a:hlinkClick r:id="rId4"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4" action="ppaction://hlinksldjump"/>
              </a:rPr>
              <a:t>Back To AISS Rack</a:t>
            </a:r>
            <a:endParaRPr lang="en-US" sz="1200" dirty="0">
              <a:latin typeface="+mn-lt"/>
            </a:endParaRPr>
          </a:p>
        </p:txBody>
      </p:sp>
    </p:spTree>
    <p:extLst>
      <p:ext uri="{BB962C8B-B14F-4D97-AF65-F5344CB8AC3E}">
        <p14:creationId xmlns:p14="http://schemas.microsoft.com/office/powerpoint/2010/main" val="2802879299"/>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Central Site – Manila ATMC</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Hardware Configuration Management Document</a:t>
            </a:r>
            <a:endParaRPr lang="en-US" dirty="0">
              <a:latin typeface="Corbel" pitchFamily="34" charset="0"/>
            </a:endParaRPr>
          </a:p>
        </p:txBody>
      </p:sp>
      <p:sp>
        <p:nvSpPr>
          <p:cNvPr id="16" name="TextBox 15"/>
          <p:cNvSpPr txBox="1"/>
          <p:nvPr/>
        </p:nvSpPr>
        <p:spPr>
          <a:xfrm>
            <a:off x="304802" y="1295400"/>
            <a:ext cx="9296400" cy="3539430"/>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r>
              <a:rPr lang="en-US" sz="2800" b="1" dirty="0" smtClean="0">
                <a:solidFill>
                  <a:schemeClr val="accent5">
                    <a:lumMod val="50000"/>
                  </a:schemeClr>
                </a:solidFill>
                <a:latin typeface="+mj-lt"/>
              </a:rPr>
              <a:t>AISS Rack</a:t>
            </a:r>
          </a:p>
          <a:p>
            <a:r>
              <a:rPr lang="en-US" dirty="0" smtClean="0">
                <a:solidFill>
                  <a:schemeClr val="accent5">
                    <a:lumMod val="50000"/>
                  </a:schemeClr>
                </a:solidFill>
                <a:latin typeface="+mj-lt"/>
              </a:rPr>
              <a:t>		Storage Devices: </a:t>
            </a:r>
            <a:endParaRPr lang="en-US" dirty="0" smtClean="0">
              <a:solidFill>
                <a:schemeClr val="accent5">
                  <a:lumMod val="50000"/>
                </a:schemeClr>
              </a:solidFill>
              <a:effectLst>
                <a:innerShdw blurRad="63500" dist="50800" dir="5880000">
                  <a:prstClr val="black">
                    <a:alpha val="50000"/>
                  </a:prstClr>
                </a:innerShdw>
              </a:effectLst>
              <a:latin typeface="+mj-lt"/>
            </a:endParaRPr>
          </a:p>
          <a:p>
            <a:r>
              <a:rPr lang="en-US" sz="2000" dirty="0" smtClean="0">
                <a:latin typeface="+mn-lt"/>
              </a:rPr>
              <a:t>			1 </a:t>
            </a:r>
            <a:r>
              <a:rPr lang="en-US" sz="2000" dirty="0">
                <a:latin typeface="+mn-lt"/>
              </a:rPr>
              <a:t>SAN Storage </a:t>
            </a:r>
          </a:p>
          <a:p>
            <a:pPr marL="3543300" lvl="7" indent="-342900">
              <a:buFont typeface="Arial" pitchFamily="34" charset="0"/>
              <a:buChar char="•"/>
            </a:pPr>
            <a:r>
              <a:rPr lang="en-US" sz="2000" dirty="0">
                <a:latin typeface="+mn-lt"/>
                <a:hlinkClick r:id="rId3" action="ppaction://hlinksldjump"/>
              </a:rPr>
              <a:t>HP MSA </a:t>
            </a:r>
            <a:r>
              <a:rPr lang="en-US" sz="2000" dirty="0" smtClean="0">
                <a:latin typeface="+mn-lt"/>
                <a:hlinkClick r:id="rId3" action="ppaction://hlinksldjump"/>
              </a:rPr>
              <a:t>P2040 SFF SAN </a:t>
            </a:r>
            <a:r>
              <a:rPr lang="en-US" sz="2000" dirty="0" smtClean="0">
                <a:latin typeface="+mn-lt"/>
                <a:hlinkClick r:id="rId3" action="ppaction://hlinksldjump"/>
              </a:rPr>
              <a:t>Storage</a:t>
            </a:r>
            <a:endParaRPr lang="en-US" sz="2000" dirty="0">
              <a:latin typeface="+mn-lt"/>
            </a:endParaRPr>
          </a:p>
          <a:p>
            <a:pPr marL="3543300" lvl="7" indent="-342900">
              <a:buFont typeface="Arial" pitchFamily="34" charset="0"/>
              <a:buChar char="•"/>
            </a:pPr>
            <a:r>
              <a:rPr lang="en-US" sz="2000" dirty="0" smtClean="0">
                <a:latin typeface="+mn-lt"/>
              </a:rPr>
              <a:t>(MAN-STO-01)</a:t>
            </a:r>
            <a:endParaRPr lang="en-US" sz="2000" dirty="0">
              <a:latin typeface="+mn-lt"/>
            </a:endParaRPr>
          </a:p>
          <a:p>
            <a:pPr lvl="0"/>
            <a:r>
              <a:rPr lang="en-US" sz="2000" dirty="0" smtClean="0">
                <a:solidFill>
                  <a:prstClr val="black"/>
                </a:solidFill>
                <a:latin typeface="Calibri"/>
              </a:rPr>
              <a:t>			2 </a:t>
            </a:r>
            <a:r>
              <a:rPr lang="en-US" sz="2000" dirty="0">
                <a:solidFill>
                  <a:prstClr val="black"/>
                </a:solidFill>
                <a:latin typeface="Calibri"/>
              </a:rPr>
              <a:t>SAN Switches</a:t>
            </a:r>
          </a:p>
          <a:p>
            <a:pPr marL="3543300" lvl="7" indent="-342900">
              <a:buFont typeface="Arial" pitchFamily="34" charset="0"/>
              <a:buChar char="•"/>
            </a:pPr>
            <a:r>
              <a:rPr lang="en-US" sz="2000" dirty="0">
                <a:solidFill>
                  <a:prstClr val="black"/>
                </a:solidFill>
                <a:latin typeface="Calibri"/>
                <a:hlinkClick r:id="rId4" action="ppaction://hlinksldjump"/>
              </a:rPr>
              <a:t>HP 8/8 (8)-Ports Enabled SAN Switch </a:t>
            </a:r>
            <a:endParaRPr lang="en-US" sz="2000" dirty="0">
              <a:solidFill>
                <a:prstClr val="black"/>
              </a:solidFill>
              <a:latin typeface="Calibri"/>
            </a:endParaRPr>
          </a:p>
          <a:p>
            <a:pPr marL="3543300" lvl="7" indent="-342900">
              <a:buFont typeface="Arial" pitchFamily="34" charset="0"/>
              <a:buChar char="•"/>
            </a:pPr>
            <a:r>
              <a:rPr lang="en-US" sz="2000" dirty="0">
                <a:solidFill>
                  <a:prstClr val="black"/>
                </a:solidFill>
                <a:latin typeface="Calibri"/>
              </a:rPr>
              <a:t>(MAN-SSW-01 &amp; 02</a:t>
            </a:r>
            <a:r>
              <a:rPr lang="en-US" sz="2000" dirty="0" smtClean="0">
                <a:solidFill>
                  <a:prstClr val="black"/>
                </a:solidFill>
                <a:latin typeface="Calibri"/>
              </a:rPr>
              <a:t>)</a:t>
            </a:r>
            <a:r>
              <a:rPr lang="en-US" sz="2000" dirty="0" smtClean="0">
                <a:solidFill>
                  <a:schemeClr val="accent5">
                    <a:lumMod val="50000"/>
                  </a:schemeClr>
                </a:solidFill>
              </a:rPr>
              <a:t>	</a:t>
            </a:r>
            <a:endParaRPr lang="en-US" sz="2000" dirty="0">
              <a:solidFill>
                <a:schemeClr val="accent5">
                  <a:lumMod val="50000"/>
                </a:schemeClr>
              </a:solidFill>
              <a:latin typeface="+mn-lt"/>
            </a:endParaRPr>
          </a:p>
          <a:p>
            <a:r>
              <a:rPr lang="en-US" sz="2000" dirty="0" smtClean="0">
                <a:solidFill>
                  <a:schemeClr val="accent5">
                    <a:lumMod val="50000"/>
                  </a:schemeClr>
                </a:solidFill>
                <a:latin typeface="+mn-lt"/>
              </a:rPr>
              <a:t> </a:t>
            </a:r>
            <a:endParaRPr lang="en-US" sz="2000" dirty="0">
              <a:latin typeface="+mn-lt"/>
            </a:endParaRPr>
          </a:p>
          <a:p>
            <a:pPr lvl="7"/>
            <a:r>
              <a:rPr lang="en-US" sz="2000" dirty="0" smtClean="0">
                <a:latin typeface="+mn-lt"/>
              </a:rPr>
              <a:t> </a:t>
            </a:r>
          </a:p>
        </p:txBody>
      </p:sp>
    </p:spTree>
    <p:extLst>
      <p:ext uri="{BB962C8B-B14F-4D97-AF65-F5344CB8AC3E}">
        <p14:creationId xmlns:p14="http://schemas.microsoft.com/office/powerpoint/2010/main" val="4232659497"/>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HP </a:t>
            </a:r>
            <a:r>
              <a:rPr lang="en-US" sz="4000" dirty="0" err="1" smtClean="0">
                <a:solidFill>
                  <a:schemeClr val="bg1">
                    <a:lumMod val="95000"/>
                  </a:schemeClr>
                </a:solidFill>
                <a:latin typeface="Corbel" pitchFamily="34" charset="0"/>
              </a:rPr>
              <a:t>ProLiant</a:t>
            </a:r>
            <a:r>
              <a:rPr lang="en-US" sz="4000" dirty="0" smtClean="0">
                <a:solidFill>
                  <a:schemeClr val="bg1">
                    <a:lumMod val="95000"/>
                  </a:schemeClr>
                </a:solidFill>
                <a:latin typeface="Corbel" pitchFamily="34" charset="0"/>
              </a:rPr>
              <a:t> DL380p G8 SFF</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6408" y="1153424"/>
            <a:ext cx="6453187" cy="5552176"/>
          </a:xfrm>
          <a:prstGeom prst="rect">
            <a:avLst/>
          </a:prstGeom>
        </p:spPr>
      </p:pic>
      <p:sp>
        <p:nvSpPr>
          <p:cNvPr id="15" name="TextBox 14">
            <a:hlinkClick r:id="rId4"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4" action="ppaction://hlinksldjump"/>
              </a:rPr>
              <a:t>Back To AISS Rack</a:t>
            </a:r>
            <a:endParaRPr lang="en-US" sz="1200" dirty="0">
              <a:latin typeface="+mn-lt"/>
            </a:endParaRPr>
          </a:p>
        </p:txBody>
      </p:sp>
    </p:spTree>
    <p:extLst>
      <p:ext uri="{BB962C8B-B14F-4D97-AF65-F5344CB8AC3E}">
        <p14:creationId xmlns:p14="http://schemas.microsoft.com/office/powerpoint/2010/main" val="3095264752"/>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HP </a:t>
            </a:r>
            <a:r>
              <a:rPr lang="en-US" sz="4000" dirty="0" err="1" smtClean="0">
                <a:solidFill>
                  <a:schemeClr val="bg1">
                    <a:lumMod val="95000"/>
                  </a:schemeClr>
                </a:solidFill>
                <a:latin typeface="Corbel" pitchFamily="34" charset="0"/>
              </a:rPr>
              <a:t>ProLiant</a:t>
            </a:r>
            <a:r>
              <a:rPr lang="en-US" sz="4000" dirty="0" smtClean="0">
                <a:solidFill>
                  <a:schemeClr val="bg1">
                    <a:lumMod val="95000"/>
                  </a:schemeClr>
                </a:solidFill>
                <a:latin typeface="Corbel" pitchFamily="34" charset="0"/>
              </a:rPr>
              <a:t> DL380p G8 SFF</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pic>
        <p:nvPicPr>
          <p:cNvPr id="13" name="Picture 12"/>
          <p:cNvPicPr>
            <a:picLocks noChangeAspect="1"/>
          </p:cNvPicPr>
          <p:nvPr/>
        </p:nvPicPr>
        <p:blipFill rotWithShape="1">
          <a:blip r:embed="rId3"/>
          <a:srcRect t="34370"/>
          <a:stretch/>
        </p:blipFill>
        <p:spPr>
          <a:xfrm>
            <a:off x="350838" y="1752600"/>
            <a:ext cx="9324107" cy="3576614"/>
          </a:xfrm>
          <a:prstGeom prst="rect">
            <a:avLst/>
          </a:prstGeom>
        </p:spPr>
      </p:pic>
      <p:sp>
        <p:nvSpPr>
          <p:cNvPr id="15" name="TextBox 14">
            <a:hlinkClick r:id="rId4"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4" action="ppaction://hlinksldjump"/>
              </a:rPr>
              <a:t>Back To AISS Rack</a:t>
            </a:r>
            <a:endParaRPr lang="en-US" sz="1200" dirty="0">
              <a:latin typeface="+mn-lt"/>
            </a:endParaRPr>
          </a:p>
        </p:txBody>
      </p:sp>
    </p:spTree>
    <p:extLst>
      <p:ext uri="{BB962C8B-B14F-4D97-AF65-F5344CB8AC3E}">
        <p14:creationId xmlns:p14="http://schemas.microsoft.com/office/powerpoint/2010/main" val="4272527930"/>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HP </a:t>
            </a:r>
            <a:r>
              <a:rPr lang="en-US" sz="4000" dirty="0" err="1" smtClean="0">
                <a:solidFill>
                  <a:schemeClr val="bg1">
                    <a:lumMod val="95000"/>
                  </a:schemeClr>
                </a:solidFill>
                <a:latin typeface="Corbel" pitchFamily="34" charset="0"/>
              </a:rPr>
              <a:t>ProLiant</a:t>
            </a:r>
            <a:r>
              <a:rPr lang="en-US" sz="4000" dirty="0" smtClean="0">
                <a:solidFill>
                  <a:schemeClr val="bg1">
                    <a:lumMod val="95000"/>
                  </a:schemeClr>
                </a:solidFill>
                <a:latin typeface="Corbel" pitchFamily="34" charset="0"/>
              </a:rPr>
              <a:t> DL380p G8 SFF</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graphicFrame>
        <p:nvGraphicFramePr>
          <p:cNvPr id="15" name="Table 14"/>
          <p:cNvGraphicFramePr>
            <a:graphicFrameLocks noGrp="1"/>
          </p:cNvGraphicFramePr>
          <p:nvPr>
            <p:extLst>
              <p:ext uri="{D42A27DB-BD31-4B8C-83A1-F6EECF244321}">
                <p14:modId xmlns:p14="http://schemas.microsoft.com/office/powerpoint/2010/main" val="1153580356"/>
              </p:ext>
            </p:extLst>
          </p:nvPr>
        </p:nvGraphicFramePr>
        <p:xfrm>
          <a:off x="518319" y="1524000"/>
          <a:ext cx="8869362" cy="4069080"/>
        </p:xfrm>
        <a:graphic>
          <a:graphicData uri="http://schemas.openxmlformats.org/drawingml/2006/table">
            <a:tbl>
              <a:tblPr firstRow="1" bandRow="1">
                <a:tableStyleId>{5C22544A-7EE6-4342-B048-85BDC9FD1C3A}</a:tableStyleId>
              </a:tblPr>
              <a:tblGrid>
                <a:gridCol w="2673350"/>
                <a:gridCol w="6196012"/>
              </a:tblGrid>
              <a:tr h="370840">
                <a:tc>
                  <a:txBody>
                    <a:bodyPr/>
                    <a:lstStyle/>
                    <a:p>
                      <a:r>
                        <a:rPr lang="en-US" sz="2000" dirty="0" smtClean="0">
                          <a:latin typeface="+mj-lt"/>
                        </a:rPr>
                        <a:t>Item</a:t>
                      </a:r>
                      <a:endParaRPr lang="en-US" sz="2000" dirty="0">
                        <a:latin typeface="+mj-lt"/>
                      </a:endParaRPr>
                    </a:p>
                  </a:txBody>
                  <a:tcPr/>
                </a:tc>
                <a:tc>
                  <a:txBody>
                    <a:bodyPr/>
                    <a:lstStyle/>
                    <a:p>
                      <a:r>
                        <a:rPr lang="en-US" sz="2000" dirty="0" smtClean="0">
                          <a:latin typeface="+mj-lt"/>
                        </a:rPr>
                        <a:t>Specification</a:t>
                      </a:r>
                      <a:endParaRPr lang="en-US" sz="2000" dirty="0">
                        <a:latin typeface="+mj-lt"/>
                      </a:endParaRPr>
                    </a:p>
                  </a:txBody>
                  <a:tcPr/>
                </a:tc>
              </a:tr>
              <a:tr h="370840">
                <a:tc>
                  <a:txBody>
                    <a:bodyPr/>
                    <a:lstStyle/>
                    <a:p>
                      <a:r>
                        <a:rPr lang="en-US" dirty="0" smtClean="0"/>
                        <a:t>Processors (Dual)</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mn-lt"/>
                        </a:rPr>
                        <a:t>Intel Xeon E5-2600</a:t>
                      </a:r>
                      <a:r>
                        <a:rPr lang="en-US" baseline="0" dirty="0" smtClean="0">
                          <a:latin typeface="+mn-lt"/>
                        </a:rPr>
                        <a:t> v2 series</a:t>
                      </a:r>
                      <a:endParaRPr lang="en-US" dirty="0" smtClean="0">
                        <a:latin typeface="+mn-lt"/>
                      </a:endParaRPr>
                    </a:p>
                  </a:txBody>
                  <a:tcPr/>
                </a:tc>
              </a:tr>
              <a:tr h="370840">
                <a:tc>
                  <a:txBody>
                    <a:bodyPr/>
                    <a:lstStyle/>
                    <a:p>
                      <a:r>
                        <a:rPr lang="en-US" dirty="0" smtClean="0"/>
                        <a:t>Memory (installed)</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mn-lt"/>
                        </a:rPr>
                        <a:t>256 GB</a:t>
                      </a:r>
                    </a:p>
                  </a:txBody>
                  <a:tcPr/>
                </a:tc>
              </a:tr>
              <a:tr h="370840">
                <a:tc>
                  <a:txBody>
                    <a:bodyPr/>
                    <a:lstStyle/>
                    <a:p>
                      <a:r>
                        <a:rPr lang="en-US" dirty="0" smtClean="0"/>
                        <a:t>Memory</a:t>
                      </a:r>
                      <a:r>
                        <a:rPr lang="en-US" baseline="0" dirty="0" smtClean="0"/>
                        <a:t> Slots</a:t>
                      </a:r>
                      <a:endParaRPr lang="en-US" dirty="0"/>
                    </a:p>
                  </a:txBody>
                  <a:tcPr/>
                </a:tc>
                <a:tc>
                  <a:txBody>
                    <a:bodyPr/>
                    <a:lstStyle/>
                    <a:p>
                      <a:r>
                        <a:rPr lang="en-US" sz="1800" b="0" i="0" u="none" strike="noStrike" kern="1200" baseline="0" dirty="0" smtClean="0">
                          <a:solidFill>
                            <a:schemeClr val="dk1"/>
                          </a:solidFill>
                          <a:latin typeface="+mn-lt"/>
                          <a:ea typeface="+mn-ea"/>
                          <a:cs typeface="+mn-cs"/>
                        </a:rPr>
                        <a:t>24 DIMM slots: DDR3 Registered (RDIMM), Load Reduced</a:t>
                      </a:r>
                    </a:p>
                    <a:p>
                      <a:r>
                        <a:rPr lang="en-US" sz="1800" b="0" i="0" u="none" strike="noStrike" kern="1200" baseline="0" dirty="0" smtClean="0">
                          <a:solidFill>
                            <a:schemeClr val="dk1"/>
                          </a:solidFill>
                          <a:latin typeface="+mn-lt"/>
                          <a:ea typeface="+mn-ea"/>
                          <a:cs typeface="+mn-cs"/>
                        </a:rPr>
                        <a:t>(LRDIMM), or </a:t>
                      </a:r>
                      <a:r>
                        <a:rPr lang="en-US" sz="1800" b="0" i="0" u="none" strike="noStrike" kern="1200" baseline="0" dirty="0" err="1" smtClean="0">
                          <a:solidFill>
                            <a:schemeClr val="dk1"/>
                          </a:solidFill>
                          <a:latin typeface="+mn-lt"/>
                          <a:ea typeface="+mn-ea"/>
                          <a:cs typeface="+mn-cs"/>
                        </a:rPr>
                        <a:t>Unbuffered</a:t>
                      </a:r>
                      <a:r>
                        <a:rPr lang="en-US" sz="1800" b="0" i="0" u="none" strike="noStrike" kern="1200" baseline="0" dirty="0" smtClean="0">
                          <a:solidFill>
                            <a:schemeClr val="dk1"/>
                          </a:solidFill>
                          <a:latin typeface="+mn-lt"/>
                          <a:ea typeface="+mn-ea"/>
                          <a:cs typeface="+mn-cs"/>
                        </a:rPr>
                        <a:t> (UDIMM) memory</a:t>
                      </a:r>
                      <a:endParaRPr lang="en-US" dirty="0" smtClean="0">
                        <a:latin typeface="+mn-lt"/>
                      </a:endParaRPr>
                    </a:p>
                  </a:txBody>
                  <a:tcPr/>
                </a:tc>
              </a:tr>
              <a:tr h="370840">
                <a:tc>
                  <a:txBody>
                    <a:bodyPr/>
                    <a:lstStyle/>
                    <a:p>
                      <a:r>
                        <a:rPr lang="en-US" dirty="0" smtClean="0"/>
                        <a:t>Chipset</a:t>
                      </a:r>
                      <a:endParaRPr lang="en-US" dirty="0"/>
                    </a:p>
                  </a:txBody>
                  <a:tcPr/>
                </a:tc>
                <a:tc>
                  <a:txBody>
                    <a:bodyPr/>
                    <a:lstStyle/>
                    <a:p>
                      <a:r>
                        <a:rPr lang="en-US" sz="1800" b="0" i="0" u="none" strike="noStrike" kern="1200" baseline="0" dirty="0" smtClean="0">
                          <a:solidFill>
                            <a:schemeClr val="dk1"/>
                          </a:solidFill>
                          <a:latin typeface="+mn-lt"/>
                          <a:ea typeface="+mn-ea"/>
                          <a:cs typeface="+mn-cs"/>
                        </a:rPr>
                        <a:t>Intel C600 Series Chipset</a:t>
                      </a:r>
                    </a:p>
                    <a:p>
                      <a:r>
                        <a:rPr lang="en-US" sz="1800" b="0" i="0" u="none" strike="noStrike" kern="1200" baseline="0" dirty="0" smtClean="0">
                          <a:solidFill>
                            <a:schemeClr val="dk1"/>
                          </a:solidFill>
                          <a:latin typeface="+mn-lt"/>
                          <a:ea typeface="+mn-ea"/>
                          <a:cs typeface="+mn-cs"/>
                        </a:rPr>
                        <a:t>Intel E5-2600 and E5-2600 v2 Processor Families</a:t>
                      </a:r>
                      <a:endParaRPr lang="en-US" dirty="0" smtClean="0">
                        <a:latin typeface="+mn-lt"/>
                      </a:endParaRPr>
                    </a:p>
                  </a:txBody>
                  <a:tcPr/>
                </a:tc>
              </a:tr>
              <a:tr h="370840">
                <a:tc>
                  <a:txBody>
                    <a:bodyPr/>
                    <a:lstStyle/>
                    <a:p>
                      <a:r>
                        <a:rPr lang="en-US" dirty="0" smtClean="0"/>
                        <a:t>On System Management</a:t>
                      </a:r>
                    </a:p>
                    <a:p>
                      <a:r>
                        <a:rPr lang="en-US" dirty="0" smtClean="0"/>
                        <a:t>Chipset</a:t>
                      </a:r>
                      <a:endParaRPr lang="en-US" dirty="0"/>
                    </a:p>
                  </a:txBody>
                  <a:tcPr/>
                </a:tc>
                <a:tc>
                  <a:txBody>
                    <a:bodyPr/>
                    <a:lstStyle/>
                    <a:p>
                      <a:r>
                        <a:rPr lang="en-US" sz="1800" b="0" i="0" u="none" strike="noStrike" kern="1200" baseline="0" dirty="0" smtClean="0">
                          <a:solidFill>
                            <a:schemeClr val="dk1"/>
                          </a:solidFill>
                          <a:latin typeface="+mn-lt"/>
                          <a:ea typeface="+mn-ea"/>
                          <a:cs typeface="+mn-cs"/>
                        </a:rPr>
                        <a:t>HP </a:t>
                      </a:r>
                      <a:r>
                        <a:rPr lang="en-US" sz="1800" b="0" i="0" u="none" strike="noStrike" kern="1200" baseline="0" dirty="0" err="1" smtClean="0">
                          <a:solidFill>
                            <a:schemeClr val="dk1"/>
                          </a:solidFill>
                          <a:latin typeface="+mn-lt"/>
                          <a:ea typeface="+mn-ea"/>
                          <a:cs typeface="+mn-cs"/>
                        </a:rPr>
                        <a:t>iLO</a:t>
                      </a:r>
                      <a:r>
                        <a:rPr lang="en-US" sz="1800" b="0" i="0" u="none" strike="noStrike" kern="1200" baseline="0" dirty="0" smtClean="0">
                          <a:solidFill>
                            <a:schemeClr val="dk1"/>
                          </a:solidFill>
                          <a:latin typeface="+mn-lt"/>
                          <a:ea typeface="+mn-ea"/>
                          <a:cs typeface="+mn-cs"/>
                        </a:rPr>
                        <a:t> (Firmware: HP </a:t>
                      </a:r>
                      <a:r>
                        <a:rPr lang="en-US" sz="1800" b="0" i="0" u="none" strike="noStrike" kern="1200" baseline="0" dirty="0" err="1" smtClean="0">
                          <a:solidFill>
                            <a:schemeClr val="dk1"/>
                          </a:solidFill>
                          <a:latin typeface="+mn-lt"/>
                          <a:ea typeface="+mn-ea"/>
                          <a:cs typeface="+mn-cs"/>
                        </a:rPr>
                        <a:t>iLO</a:t>
                      </a:r>
                      <a:r>
                        <a:rPr lang="en-US" sz="1800" b="0" i="0" u="none" strike="noStrike" kern="1200" baseline="0" dirty="0" smtClean="0">
                          <a:solidFill>
                            <a:schemeClr val="dk1"/>
                          </a:solidFill>
                          <a:latin typeface="+mn-lt"/>
                          <a:ea typeface="+mn-ea"/>
                          <a:cs typeface="+mn-cs"/>
                        </a:rPr>
                        <a:t> 4)</a:t>
                      </a:r>
                    </a:p>
                    <a:p>
                      <a:r>
                        <a:rPr lang="en-US" sz="1800" b="1" i="0" u="none" strike="noStrike" kern="1200" baseline="0" dirty="0" smtClean="0">
                          <a:solidFill>
                            <a:schemeClr val="dk1"/>
                          </a:solidFill>
                          <a:latin typeface="+mn-lt"/>
                          <a:ea typeface="+mn-ea"/>
                          <a:cs typeface="+mn-cs"/>
                        </a:rPr>
                        <a:t>NOTE: </a:t>
                      </a:r>
                      <a:r>
                        <a:rPr lang="en-US" sz="1800" b="0" i="0" u="none" strike="noStrike" kern="1200" baseline="0" dirty="0" smtClean="0">
                          <a:solidFill>
                            <a:schemeClr val="dk1"/>
                          </a:solidFill>
                          <a:latin typeface="+mn-lt"/>
                          <a:ea typeface="+mn-ea"/>
                          <a:cs typeface="+mn-cs"/>
                        </a:rPr>
                        <a:t>For more information, visit: </a:t>
                      </a:r>
                      <a:r>
                        <a:rPr lang="en-US" sz="1800" b="0" i="0" u="none" strike="noStrike" kern="1200" baseline="0" dirty="0" smtClean="0">
                          <a:solidFill>
                            <a:srgbClr val="FF0000"/>
                          </a:solidFill>
                          <a:latin typeface="+mn-lt"/>
                          <a:ea typeface="+mn-ea"/>
                          <a:cs typeface="+mn-cs"/>
                        </a:rPr>
                        <a:t>http://www.hp.com/go/ilo</a:t>
                      </a:r>
                      <a:endParaRPr lang="en-US" dirty="0">
                        <a:solidFill>
                          <a:srgbClr val="FF0000"/>
                        </a:solidFill>
                      </a:endParaRPr>
                    </a:p>
                  </a:txBody>
                  <a:tcPr/>
                </a:tc>
              </a:tr>
              <a:tr h="370840">
                <a:tc>
                  <a:txBody>
                    <a:bodyPr/>
                    <a:lstStyle/>
                    <a:p>
                      <a:r>
                        <a:rPr lang="en-US" dirty="0" smtClean="0"/>
                        <a:t>Expansion Slots</a:t>
                      </a:r>
                      <a:endParaRPr lang="en-US" dirty="0"/>
                    </a:p>
                  </a:txBody>
                  <a:tcPr/>
                </a:tc>
                <a:tc>
                  <a:txBody>
                    <a:bodyPr/>
                    <a:lstStyle/>
                    <a:p>
                      <a:r>
                        <a:rPr lang="en-US" sz="1800" b="0" i="0" u="none" strike="noStrike" kern="1200" baseline="0" dirty="0" err="1" smtClean="0">
                          <a:solidFill>
                            <a:schemeClr val="dk1"/>
                          </a:solidFill>
                          <a:latin typeface="+mn-lt"/>
                          <a:ea typeface="+mn-ea"/>
                          <a:cs typeface="+mn-cs"/>
                        </a:rPr>
                        <a:t>PCIe</a:t>
                      </a:r>
                      <a:r>
                        <a:rPr lang="en-US" sz="1800" b="0" i="0" u="none" strike="noStrike" kern="1200" baseline="0" dirty="0" smtClean="0">
                          <a:solidFill>
                            <a:schemeClr val="dk1"/>
                          </a:solidFill>
                          <a:latin typeface="+mn-lt"/>
                          <a:ea typeface="+mn-ea"/>
                          <a:cs typeface="+mn-cs"/>
                        </a:rPr>
                        <a:t> 3.0 Slots 1, 2, 3-PCIe 2.0 top to bottom</a:t>
                      </a:r>
                    </a:p>
                    <a:p>
                      <a:r>
                        <a:rPr lang="en-US" sz="1800" b="0" i="0" u="none" strike="noStrike" kern="1200" baseline="0" dirty="0" err="1" smtClean="0">
                          <a:solidFill>
                            <a:schemeClr val="dk1"/>
                          </a:solidFill>
                          <a:latin typeface="+mn-lt"/>
                          <a:ea typeface="+mn-ea"/>
                          <a:cs typeface="+mn-cs"/>
                        </a:rPr>
                        <a:t>PCIe</a:t>
                      </a:r>
                      <a:r>
                        <a:rPr lang="en-US" sz="1800" b="0" i="0" u="none" strike="noStrike" kern="1200" baseline="0" dirty="0" smtClean="0">
                          <a:solidFill>
                            <a:schemeClr val="dk1"/>
                          </a:solidFill>
                          <a:latin typeface="+mn-lt"/>
                          <a:ea typeface="+mn-ea"/>
                          <a:cs typeface="+mn-cs"/>
                        </a:rPr>
                        <a:t> 3.0 Slots 4-6 top to bottom</a:t>
                      </a:r>
                      <a:endParaRPr lang="en-US" dirty="0" smtClean="0">
                        <a:latin typeface="+mn-lt"/>
                      </a:endParaRPr>
                    </a:p>
                  </a:txBody>
                  <a:tcPr/>
                </a:tc>
              </a:tr>
              <a:tr h="370840">
                <a:tc>
                  <a:txBody>
                    <a:bodyPr/>
                    <a:lstStyle/>
                    <a:p>
                      <a:r>
                        <a:rPr lang="en-US" dirty="0" smtClean="0"/>
                        <a:t>Maximum</a:t>
                      </a:r>
                      <a:r>
                        <a:rPr lang="en-US" baseline="0" dirty="0" smtClean="0"/>
                        <a:t> Internal Storage</a:t>
                      </a:r>
                      <a:endParaRPr lang="en-US" dirty="0"/>
                    </a:p>
                  </a:txBody>
                  <a:tcPr/>
                </a:tc>
                <a:tc>
                  <a:txBody>
                    <a:bodyPr/>
                    <a:lstStyle/>
                    <a:p>
                      <a:r>
                        <a:rPr lang="en-US" sz="1800" b="0" i="0" u="none" strike="noStrike" kern="1200" baseline="0" dirty="0" smtClean="0">
                          <a:solidFill>
                            <a:schemeClr val="dk1"/>
                          </a:solidFill>
                          <a:latin typeface="+mn-lt"/>
                          <a:ea typeface="+mn-ea"/>
                          <a:cs typeface="+mn-cs"/>
                        </a:rPr>
                        <a:t>30TB Hot Plug SFF SAS</a:t>
                      </a:r>
                      <a:endParaRPr lang="en-US" dirty="0"/>
                    </a:p>
                  </a:txBody>
                  <a:tcPr/>
                </a:tc>
              </a:tr>
            </a:tbl>
          </a:graphicData>
        </a:graphic>
      </p:graphicFrame>
      <p:sp>
        <p:nvSpPr>
          <p:cNvPr id="17" name="TextBox 16">
            <a:hlinkClick r:id="rId3"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3" action="ppaction://hlinksldjump"/>
              </a:rPr>
              <a:t>Back To AISS Rack</a:t>
            </a:r>
            <a:endParaRPr lang="en-US" sz="1200" dirty="0">
              <a:latin typeface="+mn-lt"/>
            </a:endParaRPr>
          </a:p>
        </p:txBody>
      </p:sp>
    </p:spTree>
    <p:extLst>
      <p:ext uri="{BB962C8B-B14F-4D97-AF65-F5344CB8AC3E}">
        <p14:creationId xmlns:p14="http://schemas.microsoft.com/office/powerpoint/2010/main" val="3494895391"/>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hlinkClick r:id="rId2"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2" action="ppaction://hlinksldjump"/>
              </a:rPr>
              <a:t>Back To AISS Rack</a:t>
            </a:r>
            <a:endParaRPr lang="en-US" sz="1200" dirty="0">
              <a:latin typeface="+mn-lt"/>
            </a:endParaRPr>
          </a:p>
        </p:txBody>
      </p:sp>
    </p:spTree>
    <p:extLst>
      <p:ext uri="{BB962C8B-B14F-4D97-AF65-F5344CB8AC3E}">
        <p14:creationId xmlns:p14="http://schemas.microsoft.com/office/powerpoint/2010/main" val="3612845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HP 8/8 (8)-Ports Enabled SAN Switch</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sp>
        <p:nvSpPr>
          <p:cNvPr id="2" name="TextBox 1">
            <a:hlinkClick r:id="rId3"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4" action="ppaction://hlinksldjump"/>
              </a:rPr>
              <a:t>Back To AISS Rack</a:t>
            </a:r>
            <a:endParaRPr lang="en-US" sz="1200" dirty="0">
              <a:latin typeface="+mn-lt"/>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 y="2057400"/>
            <a:ext cx="9906000" cy="2490335"/>
          </a:xfrm>
          <a:prstGeom prst="rect">
            <a:avLst/>
          </a:prstGeom>
        </p:spPr>
      </p:pic>
    </p:spTree>
    <p:extLst>
      <p:ext uri="{BB962C8B-B14F-4D97-AF65-F5344CB8AC3E}">
        <p14:creationId xmlns:p14="http://schemas.microsoft.com/office/powerpoint/2010/main" val="2057227604"/>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HP 8/8 (8)-Ports Enabled SAN Switch</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pic>
        <p:nvPicPr>
          <p:cNvPr id="15" name="Picture 14"/>
          <p:cNvPicPr>
            <a:picLocks noChangeAspect="1"/>
          </p:cNvPicPr>
          <p:nvPr/>
        </p:nvPicPr>
        <p:blipFill rotWithShape="1">
          <a:blip r:embed="rId3"/>
          <a:srcRect t="40255"/>
          <a:stretch/>
        </p:blipFill>
        <p:spPr>
          <a:xfrm>
            <a:off x="228598" y="2444841"/>
            <a:ext cx="9448801" cy="1974759"/>
          </a:xfrm>
          <a:prstGeom prst="rect">
            <a:avLst/>
          </a:prstGeom>
        </p:spPr>
      </p:pic>
      <p:sp>
        <p:nvSpPr>
          <p:cNvPr id="17" name="TextBox 16">
            <a:hlinkClick r:id="rId4"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5" action="ppaction://hlinksldjump"/>
              </a:rPr>
              <a:t>Back To AISS Rack</a:t>
            </a:r>
            <a:endParaRPr lang="en-US" sz="1200" dirty="0">
              <a:latin typeface="+mn-lt"/>
            </a:endParaRPr>
          </a:p>
        </p:txBody>
      </p:sp>
    </p:spTree>
    <p:extLst>
      <p:ext uri="{BB962C8B-B14F-4D97-AF65-F5344CB8AC3E}">
        <p14:creationId xmlns:p14="http://schemas.microsoft.com/office/powerpoint/2010/main" val="3437772379"/>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hlinkClick r:id="rId2"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3" action="ppaction://hlinksldjump"/>
              </a:rPr>
              <a:t>Back To AISS Rack</a:t>
            </a:r>
            <a:endParaRPr lang="en-US" sz="1200" dirty="0">
              <a:latin typeface="+mn-lt"/>
            </a:endParaRPr>
          </a:p>
        </p:txBody>
      </p:sp>
    </p:spTree>
    <p:extLst>
      <p:ext uri="{BB962C8B-B14F-4D97-AF65-F5344CB8AC3E}">
        <p14:creationId xmlns:p14="http://schemas.microsoft.com/office/powerpoint/2010/main" val="99822577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HP MSA P2040 </a:t>
            </a:r>
            <a:r>
              <a:rPr lang="en-US" sz="4000" dirty="0" smtClean="0">
                <a:solidFill>
                  <a:schemeClr val="bg1">
                    <a:lumMod val="95000"/>
                  </a:schemeClr>
                </a:solidFill>
                <a:latin typeface="Corbel" pitchFamily="34" charset="0"/>
              </a:rPr>
              <a:t>SFF SAN Storage</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sp>
        <p:nvSpPr>
          <p:cNvPr id="2" name="TextBox 1">
            <a:hlinkClick r:id="rId3"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3" action="ppaction://hlinksldjump"/>
              </a:rPr>
              <a:t>Back To AISS Rack</a:t>
            </a:r>
            <a:endParaRPr lang="en-US" sz="1200" dirty="0">
              <a:latin typeface="+mn-lt"/>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844707"/>
            <a:ext cx="9906000" cy="3168586"/>
          </a:xfrm>
          <a:prstGeom prst="rect">
            <a:avLst/>
          </a:prstGeom>
        </p:spPr>
      </p:pic>
    </p:spTree>
    <p:extLst>
      <p:ext uri="{BB962C8B-B14F-4D97-AF65-F5344CB8AC3E}">
        <p14:creationId xmlns:p14="http://schemas.microsoft.com/office/powerpoint/2010/main" val="683885663"/>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HP MSA P2040 </a:t>
            </a:r>
            <a:r>
              <a:rPr lang="en-US" sz="4000" dirty="0" smtClean="0">
                <a:solidFill>
                  <a:schemeClr val="bg1">
                    <a:lumMod val="95000"/>
                  </a:schemeClr>
                </a:solidFill>
                <a:latin typeface="Corbel" pitchFamily="34" charset="0"/>
              </a:rPr>
              <a:t>SFF SAN Storage</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50000"/>
          <a:stretch/>
        </p:blipFill>
        <p:spPr>
          <a:xfrm>
            <a:off x="263859" y="2057400"/>
            <a:ext cx="9229391" cy="2937406"/>
          </a:xfrm>
          <a:prstGeom prst="rect">
            <a:avLst/>
          </a:prstGeom>
        </p:spPr>
      </p:pic>
      <p:sp>
        <p:nvSpPr>
          <p:cNvPr id="15" name="TextBox 14">
            <a:hlinkClick r:id="rId4"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4" action="ppaction://hlinksldjump"/>
              </a:rPr>
              <a:t>Back To AISS Rack</a:t>
            </a:r>
            <a:endParaRPr lang="en-US" sz="1200" dirty="0">
              <a:latin typeface="+mn-lt"/>
            </a:endParaRPr>
          </a:p>
        </p:txBody>
      </p:sp>
    </p:spTree>
    <p:extLst>
      <p:ext uri="{BB962C8B-B14F-4D97-AF65-F5344CB8AC3E}">
        <p14:creationId xmlns:p14="http://schemas.microsoft.com/office/powerpoint/2010/main" val="3797141023"/>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HP MSA P2040 </a:t>
            </a:r>
            <a:r>
              <a:rPr lang="en-US" sz="4000" dirty="0" smtClean="0">
                <a:solidFill>
                  <a:schemeClr val="bg1">
                    <a:lumMod val="95000"/>
                  </a:schemeClr>
                </a:solidFill>
                <a:latin typeface="Corbel" pitchFamily="34" charset="0"/>
              </a:rPr>
              <a:t>SFF SAN Storage</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1649" t="9811" r="12001"/>
          <a:stretch/>
        </p:blipFill>
        <p:spPr bwMode="auto">
          <a:xfrm>
            <a:off x="660970" y="1295400"/>
            <a:ext cx="8584063" cy="299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2824" y="4267200"/>
            <a:ext cx="5445776" cy="1769078"/>
          </a:xfrm>
          <a:prstGeom prst="rect">
            <a:avLst/>
          </a:prstGeom>
        </p:spPr>
      </p:pic>
      <p:sp>
        <p:nvSpPr>
          <p:cNvPr id="17" name="TextBox 16">
            <a:hlinkClick r:id="rId5"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5" action="ppaction://hlinksldjump"/>
              </a:rPr>
              <a:t>Back To AISS Rack</a:t>
            </a:r>
            <a:endParaRPr lang="en-US" sz="1200" dirty="0">
              <a:latin typeface="+mn-lt"/>
            </a:endParaRPr>
          </a:p>
        </p:txBody>
      </p:sp>
    </p:spTree>
    <p:extLst>
      <p:ext uri="{BB962C8B-B14F-4D97-AF65-F5344CB8AC3E}">
        <p14:creationId xmlns:p14="http://schemas.microsoft.com/office/powerpoint/2010/main" val="2959951750"/>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Central Site – Manila ATMC</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Hardware Configuration Management Document</a:t>
            </a:r>
            <a:endParaRPr lang="en-US" dirty="0">
              <a:latin typeface="Corbel" pitchFamily="34" charset="0"/>
            </a:endParaRPr>
          </a:p>
        </p:txBody>
      </p:sp>
      <p:sp>
        <p:nvSpPr>
          <p:cNvPr id="16" name="TextBox 15"/>
          <p:cNvSpPr txBox="1"/>
          <p:nvPr/>
        </p:nvSpPr>
        <p:spPr>
          <a:xfrm>
            <a:off x="304802" y="1295400"/>
            <a:ext cx="9296400" cy="3231654"/>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r>
              <a:rPr lang="en-US" sz="2800" b="1" dirty="0" smtClean="0">
                <a:solidFill>
                  <a:schemeClr val="accent5">
                    <a:lumMod val="50000"/>
                  </a:schemeClr>
                </a:solidFill>
                <a:latin typeface="+mj-lt"/>
              </a:rPr>
              <a:t>AISS Rack</a:t>
            </a:r>
          </a:p>
          <a:p>
            <a:r>
              <a:rPr lang="en-US" dirty="0" smtClean="0">
                <a:solidFill>
                  <a:schemeClr val="accent5">
                    <a:lumMod val="50000"/>
                  </a:schemeClr>
                </a:solidFill>
                <a:latin typeface="+mj-lt"/>
              </a:rPr>
              <a:t> </a:t>
            </a:r>
            <a:r>
              <a:rPr lang="en-US" sz="2000" dirty="0" smtClean="0">
                <a:solidFill>
                  <a:schemeClr val="accent5">
                    <a:lumMod val="50000"/>
                  </a:schemeClr>
                </a:solidFill>
                <a:latin typeface="+mn-lt"/>
              </a:rPr>
              <a:t>		</a:t>
            </a:r>
            <a:r>
              <a:rPr lang="en-US" dirty="0" smtClean="0">
                <a:solidFill>
                  <a:schemeClr val="accent5">
                    <a:lumMod val="50000"/>
                  </a:schemeClr>
                </a:solidFill>
                <a:latin typeface="+mn-lt"/>
              </a:rPr>
              <a:t>Backup Devices</a:t>
            </a:r>
            <a:r>
              <a:rPr lang="en-US" sz="2000" dirty="0" smtClean="0">
                <a:solidFill>
                  <a:schemeClr val="accent5">
                    <a:lumMod val="50000"/>
                  </a:schemeClr>
                </a:solidFill>
              </a:rPr>
              <a:t>:</a:t>
            </a:r>
            <a:endParaRPr lang="en-US" sz="2000" dirty="0">
              <a:solidFill>
                <a:schemeClr val="accent5">
                  <a:lumMod val="50000"/>
                </a:schemeClr>
              </a:solidFill>
              <a:effectLst>
                <a:innerShdw blurRad="63500" dist="50800" dir="5880000">
                  <a:prstClr val="black">
                    <a:alpha val="50000"/>
                  </a:prstClr>
                </a:innerShdw>
              </a:effectLst>
              <a:latin typeface="+mj-lt"/>
            </a:endParaRPr>
          </a:p>
          <a:p>
            <a:pPr lvl="0"/>
            <a:r>
              <a:rPr lang="en-US" sz="2000" dirty="0" smtClean="0">
                <a:solidFill>
                  <a:prstClr val="black"/>
                </a:solidFill>
                <a:latin typeface="Calibri"/>
              </a:rPr>
              <a:t>			1 </a:t>
            </a:r>
            <a:r>
              <a:rPr lang="en-US" sz="2000" dirty="0">
                <a:solidFill>
                  <a:prstClr val="black"/>
                </a:solidFill>
                <a:latin typeface="Calibri"/>
              </a:rPr>
              <a:t>Backup Server: </a:t>
            </a:r>
          </a:p>
          <a:p>
            <a:pPr marL="3543300" lvl="7" indent="-342900">
              <a:buFont typeface="Arial" pitchFamily="34" charset="0"/>
              <a:buChar char="•"/>
            </a:pPr>
            <a:r>
              <a:rPr lang="en-US" sz="2000" dirty="0">
                <a:solidFill>
                  <a:prstClr val="black"/>
                </a:solidFill>
                <a:latin typeface="Calibri"/>
                <a:hlinkClick r:id="rId3" action="ppaction://hlinksldjump"/>
              </a:rPr>
              <a:t>HP </a:t>
            </a:r>
            <a:r>
              <a:rPr lang="en-US" sz="2000" dirty="0" err="1">
                <a:solidFill>
                  <a:prstClr val="black"/>
                </a:solidFill>
                <a:latin typeface="Calibri"/>
                <a:hlinkClick r:id="rId3" action="ppaction://hlinksldjump"/>
              </a:rPr>
              <a:t>ProLiant</a:t>
            </a:r>
            <a:r>
              <a:rPr lang="en-US" sz="2000" dirty="0">
                <a:solidFill>
                  <a:prstClr val="black"/>
                </a:solidFill>
                <a:latin typeface="Calibri"/>
                <a:hlinkClick r:id="rId3" action="ppaction://hlinksldjump"/>
              </a:rPr>
              <a:t> DL360p Gen8 SFF</a:t>
            </a:r>
            <a:endParaRPr lang="en-US" sz="2000" dirty="0">
              <a:solidFill>
                <a:prstClr val="black"/>
              </a:solidFill>
              <a:latin typeface="Calibri"/>
            </a:endParaRPr>
          </a:p>
          <a:p>
            <a:pPr marL="3543300" lvl="7" indent="-342900">
              <a:buFont typeface="Arial" pitchFamily="34" charset="0"/>
              <a:buChar char="•"/>
            </a:pPr>
            <a:r>
              <a:rPr lang="en-US" sz="2000" dirty="0">
                <a:solidFill>
                  <a:prstClr val="black"/>
                </a:solidFill>
                <a:latin typeface="Calibri"/>
              </a:rPr>
              <a:t>Node Name: (MAN-BCK-01</a:t>
            </a:r>
            <a:r>
              <a:rPr lang="en-US" sz="2000" dirty="0" smtClean="0">
                <a:solidFill>
                  <a:prstClr val="black"/>
                </a:solidFill>
                <a:latin typeface="Calibri"/>
              </a:rPr>
              <a:t>)</a:t>
            </a:r>
            <a:endParaRPr lang="en-US" sz="2000" dirty="0">
              <a:latin typeface="+mn-lt"/>
            </a:endParaRPr>
          </a:p>
          <a:p>
            <a:r>
              <a:rPr lang="en-US" sz="2000" dirty="0" smtClean="0">
                <a:latin typeface="+mn-lt"/>
              </a:rPr>
              <a:t>			1 Tape Library</a:t>
            </a:r>
          </a:p>
          <a:p>
            <a:pPr marL="3543300" lvl="7" indent="-342900">
              <a:buFont typeface="Arial" pitchFamily="34" charset="0"/>
              <a:buChar char="•"/>
            </a:pPr>
            <a:r>
              <a:rPr lang="en-US" sz="2000" dirty="0" smtClean="0">
                <a:latin typeface="+mn-lt"/>
                <a:hlinkClick r:id="rId4" action="ppaction://hlinksldjump"/>
              </a:rPr>
              <a:t>HP </a:t>
            </a:r>
            <a:r>
              <a:rPr lang="en-US" sz="2000" dirty="0">
                <a:latin typeface="+mn-lt"/>
                <a:hlinkClick r:id="rId4" action="ppaction://hlinksldjump"/>
              </a:rPr>
              <a:t>MSL2024 1 LTO-4 Ultrium 1840 FC TP </a:t>
            </a:r>
            <a:r>
              <a:rPr lang="en-US" sz="2000" dirty="0" smtClean="0">
                <a:latin typeface="+mn-lt"/>
                <a:hlinkClick r:id="rId4" action="ppaction://hlinksldjump"/>
              </a:rPr>
              <a:t>Lib</a:t>
            </a:r>
            <a:endParaRPr lang="en-US" sz="2000" dirty="0" smtClean="0">
              <a:latin typeface="+mn-lt"/>
            </a:endParaRPr>
          </a:p>
          <a:p>
            <a:pPr marL="3543300" lvl="7" indent="-342900">
              <a:buFont typeface="Arial" pitchFamily="34" charset="0"/>
              <a:buChar char="•"/>
            </a:pPr>
            <a:r>
              <a:rPr lang="en-US" sz="2000" dirty="0" smtClean="0">
                <a:latin typeface="+mn-lt"/>
              </a:rPr>
              <a:t>(MAN-TAP-01</a:t>
            </a:r>
            <a:r>
              <a:rPr lang="en-US" sz="2000" dirty="0">
                <a:latin typeface="+mn-lt"/>
              </a:rPr>
              <a:t>)</a:t>
            </a:r>
          </a:p>
          <a:p>
            <a:pPr lvl="7"/>
            <a:r>
              <a:rPr lang="en-US" sz="2000" dirty="0" smtClean="0">
                <a:latin typeface="+mn-lt"/>
              </a:rPr>
              <a:t> </a:t>
            </a:r>
          </a:p>
        </p:txBody>
      </p:sp>
    </p:spTree>
    <p:extLst>
      <p:ext uri="{BB962C8B-B14F-4D97-AF65-F5344CB8AC3E}">
        <p14:creationId xmlns:p14="http://schemas.microsoft.com/office/powerpoint/2010/main" val="1313215026"/>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HP MSA P2040 </a:t>
            </a:r>
            <a:r>
              <a:rPr lang="en-US" sz="4000" dirty="0" smtClean="0">
                <a:solidFill>
                  <a:schemeClr val="bg1">
                    <a:lumMod val="95000"/>
                  </a:schemeClr>
                </a:solidFill>
                <a:latin typeface="Corbel" pitchFamily="34" charset="0"/>
              </a:rPr>
              <a:t>SFF SAN Storage</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pic>
        <p:nvPicPr>
          <p:cNvPr id="15" name="Picture 14"/>
          <p:cNvPicPr>
            <a:picLocks noChangeAspect="1"/>
          </p:cNvPicPr>
          <p:nvPr/>
        </p:nvPicPr>
        <p:blipFill rotWithShape="1">
          <a:blip r:embed="rId3"/>
          <a:srcRect t="44242"/>
          <a:stretch/>
        </p:blipFill>
        <p:spPr>
          <a:xfrm>
            <a:off x="0" y="1684824"/>
            <a:ext cx="9906000" cy="3381493"/>
          </a:xfrm>
          <a:prstGeom prst="rect">
            <a:avLst/>
          </a:prstGeom>
        </p:spPr>
      </p:pic>
      <p:sp>
        <p:nvSpPr>
          <p:cNvPr id="17" name="TextBox 16">
            <a:hlinkClick r:id="rId4"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4" action="ppaction://hlinksldjump"/>
              </a:rPr>
              <a:t>Back To AISS Rack</a:t>
            </a:r>
            <a:endParaRPr lang="en-US" sz="1200" dirty="0">
              <a:latin typeface="+mn-lt"/>
            </a:endParaRPr>
          </a:p>
        </p:txBody>
      </p:sp>
    </p:spTree>
    <p:extLst>
      <p:ext uri="{BB962C8B-B14F-4D97-AF65-F5344CB8AC3E}">
        <p14:creationId xmlns:p14="http://schemas.microsoft.com/office/powerpoint/2010/main" val="784263668"/>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hlinkClick r:id="rId2"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2" action="ppaction://hlinksldjump"/>
              </a:rPr>
              <a:t>Back To AISS Rack</a:t>
            </a:r>
            <a:endParaRPr lang="en-US" sz="1200" dirty="0">
              <a:latin typeface="+mn-lt"/>
            </a:endParaRPr>
          </a:p>
        </p:txBody>
      </p:sp>
    </p:spTree>
    <p:extLst>
      <p:ext uri="{BB962C8B-B14F-4D97-AF65-F5344CB8AC3E}">
        <p14:creationId xmlns:p14="http://schemas.microsoft.com/office/powerpoint/2010/main" val="381999659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HP </a:t>
            </a:r>
            <a:r>
              <a:rPr lang="en-US" sz="4000" dirty="0" err="1" smtClean="0">
                <a:solidFill>
                  <a:schemeClr val="bg1">
                    <a:lumMod val="95000"/>
                  </a:schemeClr>
                </a:solidFill>
                <a:latin typeface="Corbel" pitchFamily="34" charset="0"/>
              </a:rPr>
              <a:t>ProLiant</a:t>
            </a:r>
            <a:r>
              <a:rPr lang="en-US" sz="4000" dirty="0" smtClean="0">
                <a:solidFill>
                  <a:schemeClr val="bg1">
                    <a:lumMod val="95000"/>
                  </a:schemeClr>
                </a:solidFill>
                <a:latin typeface="Corbel" pitchFamily="34" charset="0"/>
              </a:rPr>
              <a:t> DL360p G8 SFF</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sp>
        <p:nvSpPr>
          <p:cNvPr id="2" name="TextBox 1">
            <a:hlinkClick r:id="rId3"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4" action="ppaction://hlinksldjump"/>
              </a:rPr>
              <a:t>Back To AISS Rack</a:t>
            </a:r>
            <a:endParaRPr lang="en-US" sz="1200" dirty="0">
              <a:latin typeface="+mn-lt"/>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070815"/>
            <a:ext cx="9906000" cy="2716370"/>
          </a:xfrm>
          <a:prstGeom prst="rect">
            <a:avLst/>
          </a:prstGeom>
        </p:spPr>
      </p:pic>
    </p:spTree>
    <p:extLst>
      <p:ext uri="{BB962C8B-B14F-4D97-AF65-F5344CB8AC3E}">
        <p14:creationId xmlns:p14="http://schemas.microsoft.com/office/powerpoint/2010/main" val="1342760872"/>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HP </a:t>
            </a:r>
            <a:r>
              <a:rPr lang="en-US" sz="4000" dirty="0" err="1" smtClean="0">
                <a:solidFill>
                  <a:schemeClr val="bg1">
                    <a:lumMod val="95000"/>
                  </a:schemeClr>
                </a:solidFill>
                <a:latin typeface="Corbel" pitchFamily="34" charset="0"/>
              </a:rPr>
              <a:t>ProLiant</a:t>
            </a:r>
            <a:r>
              <a:rPr lang="en-US" sz="4000" dirty="0" smtClean="0">
                <a:solidFill>
                  <a:schemeClr val="bg1">
                    <a:lumMod val="95000"/>
                  </a:schemeClr>
                </a:solidFill>
                <a:latin typeface="Corbel" pitchFamily="34" charset="0"/>
              </a:rPr>
              <a:t> DL360p G8 SFF</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2217" y="1378496"/>
            <a:ext cx="6749783" cy="5027677"/>
          </a:xfrm>
          <a:prstGeom prst="rect">
            <a:avLst/>
          </a:prstGeom>
        </p:spPr>
      </p:pic>
      <p:sp>
        <p:nvSpPr>
          <p:cNvPr id="15" name="TextBox 14">
            <a:hlinkClick r:id="rId4"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5" action="ppaction://hlinksldjump"/>
              </a:rPr>
              <a:t>Back To AISS Rack</a:t>
            </a:r>
            <a:endParaRPr lang="en-US" sz="1200" dirty="0">
              <a:latin typeface="+mn-lt"/>
            </a:endParaRPr>
          </a:p>
        </p:txBody>
      </p:sp>
    </p:spTree>
    <p:extLst>
      <p:ext uri="{BB962C8B-B14F-4D97-AF65-F5344CB8AC3E}">
        <p14:creationId xmlns:p14="http://schemas.microsoft.com/office/powerpoint/2010/main" val="3852048050"/>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HP </a:t>
            </a:r>
            <a:r>
              <a:rPr lang="en-US" sz="4000" dirty="0" err="1" smtClean="0">
                <a:solidFill>
                  <a:schemeClr val="bg1">
                    <a:lumMod val="95000"/>
                  </a:schemeClr>
                </a:solidFill>
                <a:latin typeface="Corbel" pitchFamily="34" charset="0"/>
              </a:rPr>
              <a:t>ProLiant</a:t>
            </a:r>
            <a:r>
              <a:rPr lang="en-US" sz="4000" dirty="0" smtClean="0">
                <a:solidFill>
                  <a:schemeClr val="bg1">
                    <a:lumMod val="95000"/>
                  </a:schemeClr>
                </a:solidFill>
                <a:latin typeface="Corbel" pitchFamily="34" charset="0"/>
              </a:rPr>
              <a:t> DL360p G8 SFF</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pic>
        <p:nvPicPr>
          <p:cNvPr id="17" name="Picture 16"/>
          <p:cNvPicPr>
            <a:picLocks noChangeAspect="1"/>
          </p:cNvPicPr>
          <p:nvPr/>
        </p:nvPicPr>
        <p:blipFill rotWithShape="1">
          <a:blip r:embed="rId3"/>
          <a:srcRect t="32644"/>
          <a:stretch/>
        </p:blipFill>
        <p:spPr>
          <a:xfrm>
            <a:off x="152400" y="2209800"/>
            <a:ext cx="9340850" cy="2807381"/>
          </a:xfrm>
          <a:prstGeom prst="rect">
            <a:avLst/>
          </a:prstGeom>
        </p:spPr>
      </p:pic>
      <p:sp>
        <p:nvSpPr>
          <p:cNvPr id="15" name="TextBox 14">
            <a:hlinkClick r:id="rId4"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5" action="ppaction://hlinksldjump"/>
              </a:rPr>
              <a:t>Back To AISS Rack</a:t>
            </a:r>
            <a:endParaRPr lang="en-US" sz="1200" dirty="0">
              <a:latin typeface="+mn-lt"/>
            </a:endParaRPr>
          </a:p>
        </p:txBody>
      </p:sp>
    </p:spTree>
    <p:extLst>
      <p:ext uri="{BB962C8B-B14F-4D97-AF65-F5344CB8AC3E}">
        <p14:creationId xmlns:p14="http://schemas.microsoft.com/office/powerpoint/2010/main" val="3163923950"/>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hlinkClick r:id="rId2"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3" action="ppaction://hlinksldjump"/>
              </a:rPr>
              <a:t>Back To AISS Rack</a:t>
            </a:r>
            <a:endParaRPr lang="en-US" sz="1200" dirty="0">
              <a:latin typeface="+mn-lt"/>
            </a:endParaRPr>
          </a:p>
        </p:txBody>
      </p:sp>
    </p:spTree>
    <p:extLst>
      <p:ext uri="{BB962C8B-B14F-4D97-AF65-F5344CB8AC3E}">
        <p14:creationId xmlns:p14="http://schemas.microsoft.com/office/powerpoint/2010/main" val="127008992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HP MSL 2024 – Tape Library</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sp>
        <p:nvSpPr>
          <p:cNvPr id="2" name="TextBox 1">
            <a:hlinkClick r:id="rId3"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4" action="ppaction://hlinksldjump"/>
              </a:rPr>
              <a:t>Back To AISS Rack</a:t>
            </a:r>
            <a:endParaRPr lang="en-US" sz="1200" dirty="0">
              <a:latin typeface="+mn-lt"/>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145862"/>
            <a:ext cx="9906000" cy="2566275"/>
          </a:xfrm>
          <a:prstGeom prst="rect">
            <a:avLst/>
          </a:prstGeom>
        </p:spPr>
      </p:pic>
    </p:spTree>
    <p:extLst>
      <p:ext uri="{BB962C8B-B14F-4D97-AF65-F5344CB8AC3E}">
        <p14:creationId xmlns:p14="http://schemas.microsoft.com/office/powerpoint/2010/main" val="1248315606"/>
      </p:ext>
    </p:extLst>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HP MSL 2024 – Tape Library</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pic>
        <p:nvPicPr>
          <p:cNvPr id="17" name="Picture 16"/>
          <p:cNvPicPr>
            <a:picLocks noChangeAspect="1"/>
          </p:cNvPicPr>
          <p:nvPr/>
        </p:nvPicPr>
        <p:blipFill rotWithShape="1">
          <a:blip r:embed="rId3"/>
          <a:srcRect t="45623"/>
          <a:stretch/>
        </p:blipFill>
        <p:spPr>
          <a:xfrm>
            <a:off x="304802" y="1787769"/>
            <a:ext cx="9343644" cy="3012831"/>
          </a:xfrm>
          <a:prstGeom prst="rect">
            <a:avLst/>
          </a:prstGeom>
        </p:spPr>
      </p:pic>
      <p:sp>
        <p:nvSpPr>
          <p:cNvPr id="15" name="TextBox 14">
            <a:hlinkClick r:id="rId4"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5" action="ppaction://hlinksldjump"/>
              </a:rPr>
              <a:t>Back To AISS Rack</a:t>
            </a:r>
            <a:endParaRPr lang="en-US" sz="1200" dirty="0">
              <a:latin typeface="+mn-lt"/>
            </a:endParaRPr>
          </a:p>
        </p:txBody>
      </p:sp>
    </p:spTree>
    <p:extLst>
      <p:ext uri="{BB962C8B-B14F-4D97-AF65-F5344CB8AC3E}">
        <p14:creationId xmlns:p14="http://schemas.microsoft.com/office/powerpoint/2010/main" val="524347098"/>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HP LTO-4 Ultrium Tape</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pic>
        <p:nvPicPr>
          <p:cNvPr id="15" name="Picture 14"/>
          <p:cNvPicPr>
            <a:picLocks noChangeAspect="1"/>
          </p:cNvPicPr>
          <p:nvPr/>
        </p:nvPicPr>
        <p:blipFill>
          <a:blip r:embed="rId3"/>
          <a:stretch>
            <a:fillRect/>
          </a:stretch>
        </p:blipFill>
        <p:spPr>
          <a:xfrm>
            <a:off x="1947557" y="1834025"/>
            <a:ext cx="6010885" cy="3805238"/>
          </a:xfrm>
          <a:prstGeom prst="rect">
            <a:avLst/>
          </a:prstGeom>
        </p:spPr>
      </p:pic>
      <p:sp>
        <p:nvSpPr>
          <p:cNvPr id="17" name="TextBox 16">
            <a:hlinkClick r:id="rId4"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5" action="ppaction://hlinksldjump"/>
              </a:rPr>
              <a:t>Back To AISS Rack</a:t>
            </a:r>
            <a:endParaRPr lang="en-US" sz="1200" dirty="0">
              <a:latin typeface="+mn-lt"/>
            </a:endParaRPr>
          </a:p>
        </p:txBody>
      </p:sp>
    </p:spTree>
    <p:extLst>
      <p:ext uri="{BB962C8B-B14F-4D97-AF65-F5344CB8AC3E}">
        <p14:creationId xmlns:p14="http://schemas.microsoft.com/office/powerpoint/2010/main" val="119776441"/>
      </p:ext>
    </p:extLst>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hlinkClick r:id="rId2"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3" action="ppaction://hlinksldjump"/>
              </a:rPr>
              <a:t>Back To AISS Rack</a:t>
            </a:r>
            <a:endParaRPr lang="en-US" sz="1200" dirty="0">
              <a:latin typeface="+mn-lt"/>
            </a:endParaRPr>
          </a:p>
        </p:txBody>
      </p:sp>
    </p:spTree>
    <p:extLst>
      <p:ext uri="{BB962C8B-B14F-4D97-AF65-F5344CB8AC3E}">
        <p14:creationId xmlns:p14="http://schemas.microsoft.com/office/powerpoint/2010/main" val="7275453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Central Site – Manila ATMC</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Hardware Configuration Management Document</a:t>
            </a:r>
            <a:endParaRPr lang="en-US" dirty="0">
              <a:latin typeface="Corbel" pitchFamily="34" charset="0"/>
            </a:endParaRPr>
          </a:p>
        </p:txBody>
      </p:sp>
      <p:sp>
        <p:nvSpPr>
          <p:cNvPr id="16" name="TextBox 15"/>
          <p:cNvSpPr txBox="1"/>
          <p:nvPr/>
        </p:nvSpPr>
        <p:spPr>
          <a:xfrm>
            <a:off x="304802" y="1295400"/>
            <a:ext cx="9296400" cy="3662541"/>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r>
              <a:rPr lang="en-US" sz="2800" b="1" dirty="0" smtClean="0">
                <a:solidFill>
                  <a:schemeClr val="accent5">
                    <a:lumMod val="50000"/>
                  </a:schemeClr>
                </a:solidFill>
                <a:latin typeface="+mj-lt"/>
              </a:rPr>
              <a:t>AISS Rack</a:t>
            </a:r>
          </a:p>
          <a:p>
            <a:r>
              <a:rPr lang="en-US" dirty="0" smtClean="0">
                <a:solidFill>
                  <a:schemeClr val="accent5">
                    <a:lumMod val="50000"/>
                  </a:schemeClr>
                </a:solidFill>
                <a:latin typeface="+mj-lt"/>
              </a:rPr>
              <a:t>		KVM Console:</a:t>
            </a:r>
            <a:endParaRPr lang="en-US" dirty="0">
              <a:solidFill>
                <a:schemeClr val="accent5">
                  <a:lumMod val="50000"/>
                </a:schemeClr>
              </a:solidFill>
              <a:effectLst>
                <a:innerShdw blurRad="63500" dist="50800" dir="5880000">
                  <a:prstClr val="black">
                    <a:alpha val="50000"/>
                  </a:prstClr>
                </a:innerShdw>
              </a:effectLst>
              <a:latin typeface="+mj-lt"/>
            </a:endParaRPr>
          </a:p>
          <a:p>
            <a:r>
              <a:rPr lang="en-US" sz="2000" dirty="0" smtClean="0">
                <a:latin typeface="+mn-lt"/>
              </a:rPr>
              <a:t>			1 </a:t>
            </a:r>
            <a:r>
              <a:rPr lang="en-US" sz="2000" dirty="0" err="1" smtClean="0">
                <a:latin typeface="+mn-lt"/>
              </a:rPr>
              <a:t>Rackmount</a:t>
            </a:r>
            <a:r>
              <a:rPr lang="en-US" sz="2000" dirty="0" smtClean="0">
                <a:latin typeface="+mn-lt"/>
              </a:rPr>
              <a:t> KVM Console</a:t>
            </a:r>
          </a:p>
          <a:p>
            <a:pPr marL="3543300" lvl="7" indent="-342900">
              <a:buFont typeface="Arial" pitchFamily="34" charset="0"/>
              <a:buChar char="•"/>
            </a:pPr>
            <a:r>
              <a:rPr lang="en-US" sz="2000" dirty="0" smtClean="0">
                <a:latin typeface="+mn-lt"/>
                <a:hlinkClick r:id="rId3" action="ppaction://hlinksldjump"/>
              </a:rPr>
              <a:t>HP </a:t>
            </a:r>
            <a:r>
              <a:rPr lang="en-US" sz="2000" dirty="0">
                <a:latin typeface="+mn-lt"/>
                <a:hlinkClick r:id="rId3" action="ppaction://hlinksldjump"/>
              </a:rPr>
              <a:t>TFT7600 US G2, All-in-One Rack </a:t>
            </a:r>
            <a:r>
              <a:rPr lang="en-US" sz="2000" dirty="0" err="1">
                <a:latin typeface="+mn-lt"/>
                <a:hlinkClick r:id="rId3" action="ppaction://hlinksldjump"/>
              </a:rPr>
              <a:t>Konsole</a:t>
            </a:r>
            <a:r>
              <a:rPr lang="en-US" sz="2000" dirty="0">
                <a:latin typeface="+mn-lt"/>
                <a:hlinkClick r:id="rId3" action="ppaction://hlinksldjump"/>
              </a:rPr>
              <a:t> </a:t>
            </a:r>
            <a:endParaRPr lang="en-US" sz="2000" dirty="0" smtClean="0">
              <a:latin typeface="+mn-lt"/>
            </a:endParaRPr>
          </a:p>
          <a:p>
            <a:pPr marL="3543300" lvl="7" indent="-342900">
              <a:buFont typeface="Arial" pitchFamily="34" charset="0"/>
              <a:buChar char="•"/>
            </a:pPr>
            <a:r>
              <a:rPr lang="en-US" sz="2000" dirty="0" smtClean="0">
                <a:latin typeface="+mn-lt"/>
              </a:rPr>
              <a:t>(MAN-CON-01</a:t>
            </a:r>
            <a:r>
              <a:rPr lang="en-US" sz="2000" dirty="0">
                <a:latin typeface="+mn-lt"/>
              </a:rPr>
              <a:t>)</a:t>
            </a:r>
          </a:p>
          <a:p>
            <a:pPr lvl="0"/>
            <a:r>
              <a:rPr lang="en-US" dirty="0">
                <a:solidFill>
                  <a:srgbClr val="4BACC6">
                    <a:lumMod val="50000"/>
                  </a:srgbClr>
                </a:solidFill>
                <a:latin typeface="Calibri"/>
              </a:rPr>
              <a:t>		</a:t>
            </a:r>
            <a:r>
              <a:rPr lang="en-US" dirty="0">
                <a:solidFill>
                  <a:srgbClr val="4BACC6">
                    <a:lumMod val="50000"/>
                  </a:srgbClr>
                </a:solidFill>
                <a:latin typeface="+mj-lt"/>
              </a:rPr>
              <a:t>KVM Switch:</a:t>
            </a:r>
          </a:p>
          <a:p>
            <a:pPr lvl="0"/>
            <a:r>
              <a:rPr lang="en-US" sz="2000" dirty="0">
                <a:solidFill>
                  <a:prstClr val="black"/>
                </a:solidFill>
                <a:latin typeface="Calibri"/>
              </a:rPr>
              <a:t>			</a:t>
            </a:r>
            <a:r>
              <a:rPr lang="en-US" sz="2000" dirty="0">
                <a:solidFill>
                  <a:prstClr val="black"/>
                </a:solidFill>
                <a:latin typeface="+mn-lt"/>
              </a:rPr>
              <a:t>1 </a:t>
            </a:r>
            <a:r>
              <a:rPr lang="en-US" sz="2000" dirty="0" err="1" smtClean="0">
                <a:solidFill>
                  <a:prstClr val="black"/>
                </a:solidFill>
                <a:latin typeface="+mn-lt"/>
              </a:rPr>
              <a:t>Rackmount</a:t>
            </a:r>
            <a:r>
              <a:rPr lang="en-US" sz="2000" dirty="0" smtClean="0">
                <a:solidFill>
                  <a:prstClr val="black"/>
                </a:solidFill>
                <a:latin typeface="+mn-lt"/>
              </a:rPr>
              <a:t> KVM </a:t>
            </a:r>
            <a:r>
              <a:rPr lang="en-US" sz="2000" dirty="0">
                <a:solidFill>
                  <a:prstClr val="black"/>
                </a:solidFill>
                <a:latin typeface="+mn-lt"/>
              </a:rPr>
              <a:t>Switch</a:t>
            </a:r>
          </a:p>
          <a:p>
            <a:pPr marL="3543300" lvl="7" indent="-342900">
              <a:buFont typeface="Arial" pitchFamily="34" charset="0"/>
              <a:buChar char="•"/>
            </a:pPr>
            <a:r>
              <a:rPr lang="en-US" sz="2000" dirty="0">
                <a:solidFill>
                  <a:prstClr val="black"/>
                </a:solidFill>
                <a:latin typeface="+mn-lt"/>
                <a:hlinkClick r:id="rId4" action="ppaction://hlinksldjump"/>
              </a:rPr>
              <a:t>HP 0x2x8 </a:t>
            </a:r>
            <a:r>
              <a:rPr lang="en-US" sz="2000" dirty="0" smtClean="0">
                <a:solidFill>
                  <a:prstClr val="black"/>
                </a:solidFill>
                <a:latin typeface="+mn-lt"/>
                <a:hlinkClick r:id="rId4" action="ppaction://hlinksldjump"/>
              </a:rPr>
              <a:t>KVM </a:t>
            </a:r>
            <a:r>
              <a:rPr lang="en-US" sz="2000" dirty="0">
                <a:solidFill>
                  <a:prstClr val="black"/>
                </a:solidFill>
                <a:latin typeface="+mn-lt"/>
                <a:hlinkClick r:id="rId4" action="ppaction://hlinksldjump"/>
              </a:rPr>
              <a:t>Switch </a:t>
            </a:r>
            <a:endParaRPr lang="en-US" sz="2000" dirty="0">
              <a:solidFill>
                <a:prstClr val="black"/>
              </a:solidFill>
              <a:latin typeface="+mn-lt"/>
            </a:endParaRPr>
          </a:p>
          <a:p>
            <a:pPr marL="3543300" lvl="7" indent="-342900">
              <a:buFont typeface="Arial" pitchFamily="34" charset="0"/>
              <a:buChar char="•"/>
            </a:pPr>
            <a:r>
              <a:rPr lang="en-US" sz="2000" dirty="0">
                <a:solidFill>
                  <a:prstClr val="black"/>
                </a:solidFill>
                <a:latin typeface="+mn-lt"/>
              </a:rPr>
              <a:t>(MAN-KVM-01)</a:t>
            </a:r>
          </a:p>
          <a:p>
            <a:endParaRPr lang="en-US" dirty="0" smtClean="0">
              <a:solidFill>
                <a:schemeClr val="accent5">
                  <a:lumMod val="50000"/>
                </a:schemeClr>
              </a:solidFill>
              <a:latin typeface="+mj-lt"/>
            </a:endParaRPr>
          </a:p>
        </p:txBody>
      </p:sp>
    </p:spTree>
    <p:extLst>
      <p:ext uri="{BB962C8B-B14F-4D97-AF65-F5344CB8AC3E}">
        <p14:creationId xmlns:p14="http://schemas.microsoft.com/office/powerpoint/2010/main" val="2840290016"/>
      </p:ext>
    </p:extLst>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HP TFT7600 US G2 KVM Console</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sp>
        <p:nvSpPr>
          <p:cNvPr id="2" name="TextBox 1">
            <a:hlinkClick r:id="rId3"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4" action="ppaction://hlinksldjump"/>
              </a:rPr>
              <a:t>Back To AISS Rack</a:t>
            </a:r>
            <a:endParaRPr lang="en-US" sz="1200" dirty="0">
              <a:latin typeface="+mn-lt"/>
            </a:endParaRP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7320" y="1269455"/>
            <a:ext cx="5271360" cy="5142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4316962"/>
      </p:ext>
    </p:extLst>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HP TFT7600 US G2 KVM Console</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739" y="1600200"/>
            <a:ext cx="8010525" cy="409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a:hlinkClick r:id="rId4"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5" action="ppaction://hlinksldjump"/>
              </a:rPr>
              <a:t>Back To AISS Rack</a:t>
            </a:r>
            <a:endParaRPr lang="en-US" sz="1200" dirty="0">
              <a:latin typeface="+mn-lt"/>
            </a:endParaRPr>
          </a:p>
        </p:txBody>
      </p:sp>
    </p:spTree>
    <p:extLst>
      <p:ext uri="{BB962C8B-B14F-4D97-AF65-F5344CB8AC3E}">
        <p14:creationId xmlns:p14="http://schemas.microsoft.com/office/powerpoint/2010/main" val="2649550569"/>
      </p:ext>
    </p:extLst>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HP TFT7600 US G2 KVM Console</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1" y="1371600"/>
            <a:ext cx="5086349" cy="3296270"/>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15002"/>
          <a:stretch/>
        </p:blipFill>
        <p:spPr>
          <a:xfrm>
            <a:off x="2438400" y="4648200"/>
            <a:ext cx="5086349" cy="1758856"/>
          </a:xfrm>
          <a:prstGeom prst="rect">
            <a:avLst/>
          </a:prstGeom>
        </p:spPr>
      </p:pic>
      <p:sp>
        <p:nvSpPr>
          <p:cNvPr id="17" name="TextBox 16">
            <a:hlinkClick r:id="rId5"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6" action="ppaction://hlinksldjump"/>
              </a:rPr>
              <a:t>Back To AISS Rack</a:t>
            </a:r>
            <a:endParaRPr lang="en-US" sz="1200" dirty="0">
              <a:latin typeface="+mn-lt"/>
            </a:endParaRPr>
          </a:p>
        </p:txBody>
      </p:sp>
    </p:spTree>
    <p:extLst>
      <p:ext uri="{BB962C8B-B14F-4D97-AF65-F5344CB8AC3E}">
        <p14:creationId xmlns:p14="http://schemas.microsoft.com/office/powerpoint/2010/main" val="3423927695"/>
      </p:ext>
    </p:extLst>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HP TFT7600 US G2 KVM Console</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2532" y="1378805"/>
            <a:ext cx="7500936" cy="4577494"/>
          </a:xfrm>
          <a:prstGeom prst="rect">
            <a:avLst/>
          </a:prstGeom>
        </p:spPr>
      </p:pic>
      <p:sp>
        <p:nvSpPr>
          <p:cNvPr id="15" name="TextBox 14">
            <a:hlinkClick r:id="rId4"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5" action="ppaction://hlinksldjump"/>
              </a:rPr>
              <a:t>Back To AISS Rack</a:t>
            </a:r>
            <a:endParaRPr lang="en-US" sz="1200" dirty="0">
              <a:latin typeface="+mn-lt"/>
            </a:endParaRPr>
          </a:p>
        </p:txBody>
      </p:sp>
    </p:spTree>
    <p:extLst>
      <p:ext uri="{BB962C8B-B14F-4D97-AF65-F5344CB8AC3E}">
        <p14:creationId xmlns:p14="http://schemas.microsoft.com/office/powerpoint/2010/main" val="817408430"/>
      </p:ext>
    </p:extLst>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HP TFT7600 US G2 KVM Console</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504" y="1524000"/>
            <a:ext cx="8979509" cy="4134697"/>
          </a:xfrm>
          <a:prstGeom prst="rect">
            <a:avLst/>
          </a:prstGeom>
        </p:spPr>
      </p:pic>
      <p:sp>
        <p:nvSpPr>
          <p:cNvPr id="15" name="TextBox 14">
            <a:hlinkClick r:id="rId4"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5" action="ppaction://hlinksldjump"/>
              </a:rPr>
              <a:t>Back To AISS Rack</a:t>
            </a:r>
            <a:endParaRPr lang="en-US" sz="1200" dirty="0">
              <a:latin typeface="+mn-lt"/>
            </a:endParaRPr>
          </a:p>
        </p:txBody>
      </p:sp>
    </p:spTree>
    <p:extLst>
      <p:ext uri="{BB962C8B-B14F-4D97-AF65-F5344CB8AC3E}">
        <p14:creationId xmlns:p14="http://schemas.microsoft.com/office/powerpoint/2010/main" val="2011017469"/>
      </p:ext>
    </p:extLst>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HP TFT7600 US G2 KVM Console</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485" t="31859" r="5788" b="25664"/>
          <a:stretch/>
        </p:blipFill>
        <p:spPr bwMode="auto">
          <a:xfrm>
            <a:off x="1073150" y="1365250"/>
            <a:ext cx="7697788" cy="243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0739" y="3651250"/>
            <a:ext cx="5724525" cy="2514600"/>
          </a:xfrm>
          <a:prstGeom prst="rect">
            <a:avLst/>
          </a:prstGeom>
        </p:spPr>
      </p:pic>
      <p:sp>
        <p:nvSpPr>
          <p:cNvPr id="17" name="TextBox 16">
            <a:hlinkClick r:id="rId5"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6" action="ppaction://hlinksldjump"/>
              </a:rPr>
              <a:t>Back To AISS Rack</a:t>
            </a:r>
            <a:endParaRPr lang="en-US" sz="1200" dirty="0">
              <a:latin typeface="+mn-lt"/>
            </a:endParaRPr>
          </a:p>
        </p:txBody>
      </p:sp>
    </p:spTree>
    <p:extLst>
      <p:ext uri="{BB962C8B-B14F-4D97-AF65-F5344CB8AC3E}">
        <p14:creationId xmlns:p14="http://schemas.microsoft.com/office/powerpoint/2010/main" val="521364140"/>
      </p:ext>
    </p:extLst>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HP TFT7600 US G2 KVM Console</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grpSp>
        <p:nvGrpSpPr>
          <p:cNvPr id="5" name="Group 4"/>
          <p:cNvGrpSpPr/>
          <p:nvPr/>
        </p:nvGrpSpPr>
        <p:grpSpPr>
          <a:xfrm>
            <a:off x="233923" y="2526416"/>
            <a:ext cx="9519677" cy="2426584"/>
            <a:chOff x="233923" y="2526416"/>
            <a:chExt cx="9519677" cy="2426584"/>
          </a:xfrm>
        </p:grpSpPr>
        <p:pic>
          <p:nvPicPr>
            <p:cNvPr id="17" name="Picture 16"/>
            <p:cNvPicPr>
              <a:picLocks noChangeAspect="1"/>
            </p:cNvPicPr>
            <p:nvPr/>
          </p:nvPicPr>
          <p:blipFill>
            <a:blip r:embed="rId3"/>
            <a:stretch>
              <a:fillRect/>
            </a:stretch>
          </p:blipFill>
          <p:spPr>
            <a:xfrm>
              <a:off x="233923" y="2526416"/>
              <a:ext cx="9519677" cy="2426584"/>
            </a:xfrm>
            <a:prstGeom prst="rect">
              <a:avLst/>
            </a:prstGeom>
          </p:spPr>
        </p:pic>
        <p:sp>
          <p:nvSpPr>
            <p:cNvPr id="4" name="Rectangle 3"/>
            <p:cNvSpPr/>
            <p:nvPr/>
          </p:nvSpPr>
          <p:spPr>
            <a:xfrm>
              <a:off x="4828410" y="4343400"/>
              <a:ext cx="810390" cy="304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rPr>
                <a:t>12Vdc</a:t>
              </a:r>
              <a:endParaRPr lang="en-US" sz="1600" b="1" dirty="0">
                <a:solidFill>
                  <a:schemeClr val="tx1"/>
                </a:solidFill>
              </a:endParaRPr>
            </a:p>
          </p:txBody>
        </p:sp>
      </p:grpSp>
      <p:sp>
        <p:nvSpPr>
          <p:cNvPr id="18" name="TextBox 17">
            <a:hlinkClick r:id="rId4"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5" action="ppaction://hlinksldjump"/>
              </a:rPr>
              <a:t>Back To AISS Rack</a:t>
            </a:r>
            <a:endParaRPr lang="en-US" sz="1200" dirty="0">
              <a:latin typeface="+mn-lt"/>
            </a:endParaRPr>
          </a:p>
        </p:txBody>
      </p:sp>
    </p:spTree>
    <p:extLst>
      <p:ext uri="{BB962C8B-B14F-4D97-AF65-F5344CB8AC3E}">
        <p14:creationId xmlns:p14="http://schemas.microsoft.com/office/powerpoint/2010/main" val="735279611"/>
      </p:ext>
    </p:extLst>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HP TFT7600 US G2 KVM Console</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graphicFrame>
        <p:nvGraphicFramePr>
          <p:cNvPr id="5" name="Table 4"/>
          <p:cNvGraphicFramePr>
            <a:graphicFrameLocks noGrp="1"/>
          </p:cNvGraphicFramePr>
          <p:nvPr>
            <p:extLst>
              <p:ext uri="{D42A27DB-BD31-4B8C-83A1-F6EECF244321}">
                <p14:modId xmlns:p14="http://schemas.microsoft.com/office/powerpoint/2010/main" val="4144315303"/>
              </p:ext>
            </p:extLst>
          </p:nvPr>
        </p:nvGraphicFramePr>
        <p:xfrm>
          <a:off x="713121" y="1544320"/>
          <a:ext cx="8507079" cy="4272280"/>
        </p:xfrm>
        <a:graphic>
          <a:graphicData uri="http://schemas.openxmlformats.org/drawingml/2006/table">
            <a:tbl>
              <a:tblPr firstRow="1" bandRow="1">
                <a:tableStyleId>{5C22544A-7EE6-4342-B048-85BDC9FD1C3A}</a:tableStyleId>
              </a:tblPr>
              <a:tblGrid>
                <a:gridCol w="2564153"/>
                <a:gridCol w="5942926"/>
              </a:tblGrid>
              <a:tr h="370840">
                <a:tc>
                  <a:txBody>
                    <a:bodyPr/>
                    <a:lstStyle/>
                    <a:p>
                      <a:r>
                        <a:rPr lang="en-US" sz="2000" dirty="0" smtClean="0">
                          <a:latin typeface="+mj-lt"/>
                        </a:rPr>
                        <a:t>Item</a:t>
                      </a:r>
                      <a:endParaRPr lang="en-US" sz="2000" dirty="0">
                        <a:latin typeface="+mj-lt"/>
                      </a:endParaRPr>
                    </a:p>
                  </a:txBody>
                  <a:tcPr/>
                </a:tc>
                <a:tc>
                  <a:txBody>
                    <a:bodyPr/>
                    <a:lstStyle/>
                    <a:p>
                      <a:r>
                        <a:rPr lang="en-US" sz="2000" dirty="0" smtClean="0">
                          <a:latin typeface="+mj-lt"/>
                        </a:rPr>
                        <a:t>Specification</a:t>
                      </a:r>
                      <a:endParaRPr lang="en-US" sz="2000" dirty="0">
                        <a:latin typeface="+mj-lt"/>
                      </a:endParaRPr>
                    </a:p>
                  </a:txBody>
                  <a:tcPr/>
                </a:tc>
              </a:tr>
              <a:tr h="370840">
                <a:tc>
                  <a:txBody>
                    <a:bodyPr/>
                    <a:lstStyle/>
                    <a:p>
                      <a:r>
                        <a:rPr lang="en-US" dirty="0" smtClean="0">
                          <a:latin typeface="+mn-lt"/>
                        </a:rPr>
                        <a:t>Display Size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mn-lt"/>
                        </a:rPr>
                        <a:t>43.9cm (17.3 inch)</a:t>
                      </a:r>
                    </a:p>
                  </a:txBody>
                  <a:tcPr/>
                </a:tc>
              </a:tr>
              <a:tr h="370840">
                <a:tc>
                  <a:txBody>
                    <a:bodyPr/>
                    <a:lstStyle/>
                    <a:p>
                      <a:r>
                        <a:rPr lang="en-US" dirty="0" smtClean="0">
                          <a:latin typeface="+mn-lt"/>
                        </a:rPr>
                        <a:t>Display Type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mn-lt"/>
                        </a:rPr>
                        <a:t>Flat panel, color-active matrix TFT LCD</a:t>
                      </a:r>
                    </a:p>
                  </a:txBody>
                  <a:tcPr/>
                </a:tc>
              </a:tr>
              <a:tr h="370840">
                <a:tc>
                  <a:txBody>
                    <a:bodyPr/>
                    <a:lstStyle/>
                    <a:p>
                      <a:r>
                        <a:rPr lang="en-US" dirty="0" smtClean="0">
                          <a:latin typeface="+mn-lt"/>
                        </a:rPr>
                        <a:t>Maximum Weight (unpacked)</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mn-lt"/>
                        </a:rPr>
                        <a:t>4.5 Kg (10 </a:t>
                      </a:r>
                      <a:r>
                        <a:rPr lang="en-US" dirty="0" err="1" smtClean="0">
                          <a:latin typeface="+mn-lt"/>
                        </a:rPr>
                        <a:t>lb</a:t>
                      </a:r>
                      <a:r>
                        <a:rPr lang="en-US" dirty="0" smtClean="0">
                          <a:latin typeface="+mn-lt"/>
                        </a:rPr>
                        <a:t>)</a:t>
                      </a:r>
                    </a:p>
                  </a:txBody>
                  <a:tcPr/>
                </a:tc>
              </a:tr>
              <a:tr h="370840">
                <a:tc>
                  <a:txBody>
                    <a:bodyPr/>
                    <a:lstStyle/>
                    <a:p>
                      <a:r>
                        <a:rPr lang="en-US" dirty="0" smtClean="0">
                          <a:latin typeface="+mn-lt"/>
                        </a:rPr>
                        <a:t>Resolution</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mn-lt"/>
                        </a:rPr>
                        <a:t>640 x 480</a:t>
                      </a:r>
                      <a:r>
                        <a:rPr lang="en-US" baseline="0" dirty="0" smtClean="0">
                          <a:latin typeface="+mn-lt"/>
                        </a:rPr>
                        <a:t> </a:t>
                      </a:r>
                      <a:r>
                        <a:rPr lang="en-US" dirty="0" smtClean="0">
                          <a:latin typeface="+mn-lt"/>
                        </a:rPr>
                        <a:t>(VGA) through 1280 x 1024 (SXGA), 1440 x 900 (WXGA+)(recommended), and 1600 x 900 (WXGA+)</a:t>
                      </a:r>
                    </a:p>
                  </a:txBody>
                  <a:tcPr/>
                </a:tc>
              </a:tr>
              <a:tr h="370840">
                <a:tc>
                  <a:txBody>
                    <a:bodyPr/>
                    <a:lstStyle/>
                    <a:p>
                      <a:r>
                        <a:rPr lang="en-US" dirty="0" smtClean="0">
                          <a:latin typeface="+mn-lt"/>
                        </a:rPr>
                        <a:t>Monitor Input</a:t>
                      </a:r>
                      <a:endParaRPr lang="en-US" dirty="0"/>
                    </a:p>
                  </a:txBody>
                  <a:tcPr/>
                </a:tc>
                <a:tc>
                  <a:txBody>
                    <a:bodyPr/>
                    <a:lstStyle/>
                    <a:p>
                      <a:r>
                        <a:rPr lang="en-US" dirty="0" smtClean="0">
                          <a:latin typeface="+mn-lt"/>
                        </a:rPr>
                        <a:t>Standard VGA connector</a:t>
                      </a:r>
                      <a:endParaRPr lang="en-US" dirty="0"/>
                    </a:p>
                  </a:txBody>
                  <a:tcPr/>
                </a:tc>
              </a:tr>
              <a:tr h="370840">
                <a:tc>
                  <a:txBody>
                    <a:bodyPr/>
                    <a:lstStyle/>
                    <a:p>
                      <a:r>
                        <a:rPr lang="en-US" dirty="0" smtClean="0">
                          <a:latin typeface="+mn-lt"/>
                        </a:rPr>
                        <a:t>Connectivity</a:t>
                      </a:r>
                      <a:endParaRPr lang="en-US" dirty="0"/>
                    </a:p>
                  </a:txBody>
                  <a:tcPr/>
                </a:tc>
                <a:tc>
                  <a:txBody>
                    <a:bodyPr/>
                    <a:lstStyle/>
                    <a:p>
                      <a:r>
                        <a:rPr lang="en-US" dirty="0" smtClean="0">
                          <a:latin typeface="+mn-lt"/>
                        </a:rPr>
                        <a:t>PS2 and USB</a:t>
                      </a:r>
                    </a:p>
                  </a:txBody>
                  <a:tcPr/>
                </a:tc>
              </a:tr>
              <a:tr h="370840">
                <a:tc>
                  <a:txBody>
                    <a:bodyPr/>
                    <a:lstStyle/>
                    <a:p>
                      <a:r>
                        <a:rPr lang="en-US" dirty="0" smtClean="0">
                          <a:latin typeface="+mn-lt"/>
                        </a:rPr>
                        <a:t>Pointing Device</a:t>
                      </a:r>
                      <a:endParaRPr lang="en-US" dirty="0"/>
                    </a:p>
                  </a:txBody>
                  <a:tcPr/>
                </a:tc>
                <a:tc>
                  <a:txBody>
                    <a:bodyPr/>
                    <a:lstStyle/>
                    <a:p>
                      <a:r>
                        <a:rPr lang="en-US" dirty="0" smtClean="0">
                          <a:latin typeface="+mn-lt"/>
                        </a:rPr>
                        <a:t>Three-button touchpad with scroll bar</a:t>
                      </a:r>
                      <a:endParaRPr lang="en-US" dirty="0"/>
                    </a:p>
                  </a:txBody>
                  <a:tcPr/>
                </a:tc>
              </a:tr>
              <a:tr h="370840">
                <a:tc>
                  <a:txBody>
                    <a:bodyPr/>
                    <a:lstStyle/>
                    <a:p>
                      <a:r>
                        <a:rPr lang="en-US" dirty="0" smtClean="0">
                          <a:latin typeface="+mn-lt"/>
                        </a:rPr>
                        <a:t>Power Supply</a:t>
                      </a:r>
                      <a:endParaRPr lang="en-US" dirty="0"/>
                    </a:p>
                  </a:txBody>
                  <a:tcPr/>
                </a:tc>
                <a:tc>
                  <a:txBody>
                    <a:bodyPr/>
                    <a:lstStyle/>
                    <a:p>
                      <a:r>
                        <a:rPr lang="en-US" dirty="0" smtClean="0">
                          <a:latin typeface="+mn-lt"/>
                        </a:rPr>
                        <a:t>12 </a:t>
                      </a:r>
                      <a:r>
                        <a:rPr lang="en-US" dirty="0" err="1" smtClean="0">
                          <a:latin typeface="+mn-lt"/>
                        </a:rPr>
                        <a:t>Vdc</a:t>
                      </a:r>
                      <a:r>
                        <a:rPr lang="en-US" dirty="0" smtClean="0">
                          <a:latin typeface="+mn-lt"/>
                        </a:rPr>
                        <a:t>/36 W</a:t>
                      </a:r>
                      <a:endParaRPr lang="en-US" dirty="0"/>
                    </a:p>
                  </a:txBody>
                  <a:tcPr/>
                </a:tc>
              </a:tr>
              <a:tr h="370840">
                <a:tc>
                  <a:txBody>
                    <a:bodyPr/>
                    <a:lstStyle/>
                    <a:p>
                      <a:r>
                        <a:rPr lang="en-US" dirty="0" smtClean="0">
                          <a:latin typeface="+mn-lt"/>
                        </a:rPr>
                        <a:t>Rack Space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mn-lt"/>
                        </a:rPr>
                        <a:t>1U</a:t>
                      </a:r>
                    </a:p>
                  </a:txBody>
                  <a:tcPr/>
                </a:tc>
              </a:tr>
            </a:tbl>
          </a:graphicData>
        </a:graphic>
      </p:graphicFrame>
      <p:sp>
        <p:nvSpPr>
          <p:cNvPr id="15" name="TextBox 14">
            <a:hlinkClick r:id="rId3"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4" action="ppaction://hlinksldjump"/>
              </a:rPr>
              <a:t>Back To AISS Rack</a:t>
            </a:r>
            <a:endParaRPr lang="en-US" sz="1200" dirty="0">
              <a:latin typeface="+mn-lt"/>
            </a:endParaRPr>
          </a:p>
        </p:txBody>
      </p:sp>
    </p:spTree>
    <p:extLst>
      <p:ext uri="{BB962C8B-B14F-4D97-AF65-F5344CB8AC3E}">
        <p14:creationId xmlns:p14="http://schemas.microsoft.com/office/powerpoint/2010/main" val="2018418399"/>
      </p:ext>
    </p:extLst>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hlinkClick r:id="rId2"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3" action="ppaction://hlinksldjump"/>
              </a:rPr>
              <a:t>Back To AISS Rack</a:t>
            </a:r>
            <a:endParaRPr lang="en-US" sz="1200" dirty="0">
              <a:latin typeface="+mn-lt"/>
            </a:endParaRPr>
          </a:p>
        </p:txBody>
      </p:sp>
    </p:spTree>
    <p:extLst>
      <p:ext uri="{BB962C8B-B14F-4D97-AF65-F5344CB8AC3E}">
        <p14:creationId xmlns:p14="http://schemas.microsoft.com/office/powerpoint/2010/main" val="24724503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ChangeArrowheads="1"/>
          </p:cNvSpPr>
          <p:nvPr/>
        </p:nvSpPr>
        <p:spPr bwMode="auto">
          <a:xfrm>
            <a:off x="1073150" y="838200"/>
            <a:ext cx="8420100" cy="914400"/>
          </a:xfrm>
          <a:prstGeom prst="rect">
            <a:avLst/>
          </a:prstGeom>
          <a:noFill/>
          <a:ln w="9525">
            <a:noFill/>
            <a:miter lim="800000"/>
            <a:headEnd/>
            <a:tailEnd/>
          </a:ln>
        </p:spPr>
        <p:txBody>
          <a:bodyPr anchor="ctr"/>
          <a:lstStyle/>
          <a:p>
            <a:endParaRPr lang="en-AU" sz="3200">
              <a:solidFill>
                <a:schemeClr val="bg1"/>
              </a:solidFill>
              <a:latin typeface="Calibri" pitchFamily="34" charset="0"/>
            </a:endParaRPr>
          </a:p>
        </p:txBody>
      </p:sp>
      <p:sp>
        <p:nvSpPr>
          <p:cNvPr id="2051" name="Rectangle 6"/>
          <p:cNvSpPr>
            <a:spLocks noChangeArrowheads="1"/>
          </p:cNvSpPr>
          <p:nvPr/>
        </p:nvSpPr>
        <p:spPr bwMode="auto">
          <a:xfrm>
            <a:off x="3159125" y="6165850"/>
            <a:ext cx="3136900" cy="457200"/>
          </a:xfrm>
          <a:prstGeom prst="rect">
            <a:avLst/>
          </a:prstGeom>
          <a:noFill/>
          <a:ln w="9525">
            <a:noFill/>
            <a:miter lim="800000"/>
            <a:headEnd/>
            <a:tailEnd/>
          </a:ln>
        </p:spPr>
        <p:txBody>
          <a:bodyPr/>
          <a:lstStyle/>
          <a:p>
            <a:pPr algn="ctr"/>
            <a:endParaRPr lang="en-US" sz="1400">
              <a:latin typeface="Calibri" pitchFamily="34" charset="0"/>
            </a:endParaRPr>
          </a:p>
        </p:txBody>
      </p:sp>
      <p:sp>
        <p:nvSpPr>
          <p:cNvPr id="2052" name="Line 10"/>
          <p:cNvSpPr>
            <a:spLocks noChangeShapeType="1"/>
          </p:cNvSpPr>
          <p:nvPr/>
        </p:nvSpPr>
        <p:spPr bwMode="auto">
          <a:xfrm>
            <a:off x="0" y="4005263"/>
            <a:ext cx="9906000" cy="0"/>
          </a:xfrm>
          <a:prstGeom prst="line">
            <a:avLst/>
          </a:prstGeom>
          <a:noFill/>
          <a:ln w="9525">
            <a:solidFill>
              <a:schemeClr val="bg1"/>
            </a:solidFill>
            <a:round/>
            <a:headEnd/>
            <a:tailEnd/>
          </a:ln>
        </p:spPr>
        <p:txBody>
          <a:bodyPr wrap="none" anchor="ctr"/>
          <a:lstStyle/>
          <a:p>
            <a:endParaRPr lang="en-PH"/>
          </a:p>
        </p:txBody>
      </p:sp>
      <p:sp>
        <p:nvSpPr>
          <p:cNvPr id="2053" name="Rectangle 11"/>
          <p:cNvSpPr>
            <a:spLocks noChangeArrowheads="1"/>
          </p:cNvSpPr>
          <p:nvPr/>
        </p:nvSpPr>
        <p:spPr bwMode="auto">
          <a:xfrm>
            <a:off x="350838" y="908050"/>
            <a:ext cx="8420100" cy="914400"/>
          </a:xfrm>
          <a:prstGeom prst="rect">
            <a:avLst/>
          </a:prstGeom>
          <a:noFill/>
          <a:ln w="9525">
            <a:noFill/>
            <a:miter lim="800000"/>
            <a:headEnd/>
            <a:tailEnd/>
          </a:ln>
        </p:spPr>
        <p:txBody>
          <a:bodyPr anchor="ctr"/>
          <a:lstStyle/>
          <a:p>
            <a:r>
              <a:rPr lang="en-US" sz="5400" dirty="0">
                <a:solidFill>
                  <a:schemeClr val="bg1"/>
                </a:solidFill>
                <a:latin typeface="Calibri" pitchFamily="34" charset="0"/>
              </a:rPr>
              <a:t>Title</a:t>
            </a:r>
          </a:p>
        </p:txBody>
      </p:sp>
      <p:sp>
        <p:nvSpPr>
          <p:cNvPr id="2054" name="Rectangle 8"/>
          <p:cNvSpPr>
            <a:spLocks noChangeArrowheads="1"/>
          </p:cNvSpPr>
          <p:nvPr/>
        </p:nvSpPr>
        <p:spPr bwMode="auto">
          <a:xfrm>
            <a:off x="0" y="0"/>
            <a:ext cx="9906000" cy="1143000"/>
          </a:xfrm>
          <a:prstGeom prst="rect">
            <a:avLst/>
          </a:prstGeom>
          <a:solidFill>
            <a:schemeClr val="tx2">
              <a:lumMod val="75000"/>
            </a:schemeClr>
          </a:solidFill>
          <a:ln w="9525">
            <a:noFill/>
            <a:miter lim="800000"/>
            <a:headEnd/>
            <a:tailEnd/>
          </a:ln>
        </p:spPr>
        <p:txBody>
          <a:bodyPr wrap="none" anchor="ctr"/>
          <a:lstStyle/>
          <a:p>
            <a:endParaRPr lang="en-US" sz="1800">
              <a:latin typeface="Calibri" pitchFamily="34" charset="0"/>
            </a:endParaRPr>
          </a:p>
        </p:txBody>
      </p:sp>
      <p:sp>
        <p:nvSpPr>
          <p:cNvPr id="12" name="Rectangle 9"/>
          <p:cNvSpPr>
            <a:spLocks noChangeArrowheads="1"/>
          </p:cNvSpPr>
          <p:nvPr/>
        </p:nvSpPr>
        <p:spPr bwMode="auto">
          <a:xfrm>
            <a:off x="0" y="11430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24" name="TextBox 23"/>
          <p:cNvSpPr txBox="1"/>
          <p:nvPr/>
        </p:nvSpPr>
        <p:spPr>
          <a:xfrm>
            <a:off x="2819401" y="6248416"/>
            <a:ext cx="6781800" cy="276999"/>
          </a:xfrm>
          <a:prstGeom prst="rect">
            <a:avLst/>
          </a:prstGeom>
          <a:noFill/>
        </p:spPr>
        <p:txBody>
          <a:bodyPr wrap="square" rtlCol="0">
            <a:spAutoFit/>
          </a:bodyPr>
          <a:lstStyle/>
          <a:p>
            <a:pPr algn="r"/>
            <a:r>
              <a:rPr lang="en-US" sz="1200" dirty="0" smtClean="0">
                <a:latin typeface="Corbel" pitchFamily="34" charset="0"/>
              </a:rPr>
              <a:t>AISS System</a:t>
            </a:r>
            <a:endParaRPr lang="en-US" sz="1200" dirty="0">
              <a:latin typeface="Corbel" pitchFamily="34" charset="0"/>
            </a:endParaRPr>
          </a:p>
        </p:txBody>
      </p:sp>
      <p:sp>
        <p:nvSpPr>
          <p:cNvPr id="26" name="Rectangle 9"/>
          <p:cNvSpPr>
            <a:spLocks noChangeArrowheads="1"/>
          </p:cNvSpPr>
          <p:nvPr/>
        </p:nvSpPr>
        <p:spPr bwMode="auto">
          <a:xfrm>
            <a:off x="0" y="6705600"/>
            <a:ext cx="9906000" cy="152400"/>
          </a:xfrm>
          <a:prstGeom prst="rect">
            <a:avLst/>
          </a:prstGeom>
          <a:solidFill>
            <a:srgbClr val="00B0F0"/>
          </a:solidFill>
          <a:ln w="9525">
            <a:noFill/>
            <a:miter lim="800000"/>
            <a:headEnd/>
            <a:tailEnd/>
          </a:ln>
        </p:spPr>
        <p:txBody>
          <a:bodyPr wrap="none" anchor="ctr"/>
          <a:lstStyle/>
          <a:p>
            <a:endParaRPr lang="en-US" sz="1800">
              <a:latin typeface="Calibri" pitchFamily="34" charset="0"/>
            </a:endParaRPr>
          </a:p>
        </p:txBody>
      </p:sp>
      <p:sp>
        <p:nvSpPr>
          <p:cNvPr id="31" name="TextBox 30"/>
          <p:cNvSpPr txBox="1"/>
          <p:nvPr/>
        </p:nvSpPr>
        <p:spPr>
          <a:xfrm>
            <a:off x="304802" y="206514"/>
            <a:ext cx="9296400" cy="707886"/>
          </a:xfrm>
          <a:prstGeom prst="rect">
            <a:avLst/>
          </a:prstGeom>
          <a:noFill/>
        </p:spPr>
        <p:txBody>
          <a:bodyPr wrap="square" rtlCol="0">
            <a:spAutoFit/>
          </a:bodyPr>
          <a:lstStyle/>
          <a:p>
            <a:r>
              <a:rPr lang="en-US" sz="4000" dirty="0" smtClean="0">
                <a:solidFill>
                  <a:schemeClr val="bg1">
                    <a:lumMod val="95000"/>
                  </a:schemeClr>
                </a:solidFill>
                <a:latin typeface="Corbel" pitchFamily="34" charset="0"/>
              </a:rPr>
              <a:t>HP 0x2x8 KVM Switch</a:t>
            </a:r>
            <a:endParaRPr lang="en-US" sz="4000" dirty="0">
              <a:solidFill>
                <a:schemeClr val="bg1">
                  <a:lumMod val="95000"/>
                </a:schemeClr>
              </a:solidFill>
              <a:latin typeface="Corbel" pitchFamily="34" charset="0"/>
            </a:endParaRPr>
          </a:p>
        </p:txBody>
      </p:sp>
      <p:sp>
        <p:nvSpPr>
          <p:cNvPr id="14" name="Footer Placeholder 38"/>
          <p:cNvSpPr>
            <a:spLocks noGrp="1"/>
          </p:cNvSpPr>
          <p:nvPr>
            <p:ph type="ftr" sz="quarter" idx="11"/>
          </p:nvPr>
        </p:nvSpPr>
        <p:spPr>
          <a:xfrm>
            <a:off x="2971800" y="6432568"/>
            <a:ext cx="4044950" cy="273049"/>
          </a:xfrm>
        </p:spPr>
        <p:txBody>
          <a:bodyPr/>
          <a:lstStyle/>
          <a:p>
            <a:r>
              <a:rPr lang="en-US" dirty="0" smtClean="0">
                <a:latin typeface="Corbel" pitchFamily="34" charset="0"/>
              </a:rPr>
              <a:t>source: </a:t>
            </a:r>
            <a:endParaRPr lang="en-US" dirty="0">
              <a:latin typeface="Corbel" pitchFamily="34" charset="0"/>
            </a:endParaRPr>
          </a:p>
        </p:txBody>
      </p:sp>
      <p:sp>
        <p:nvSpPr>
          <p:cNvPr id="16" name="TextBox 15"/>
          <p:cNvSpPr txBox="1"/>
          <p:nvPr/>
        </p:nvSpPr>
        <p:spPr>
          <a:xfrm>
            <a:off x="304802" y="1295416"/>
            <a:ext cx="9296400" cy="1077218"/>
          </a:xfrm>
          <a:prstGeom prst="rect">
            <a:avLst/>
          </a:prstGeom>
          <a:noFill/>
        </p:spPr>
        <p:txBody>
          <a:bodyPr wrap="square" rtlCol="0">
            <a:spAutoFit/>
          </a:bodyPr>
          <a:lstStyle/>
          <a:p>
            <a:endParaRPr lang="en-US" sz="1200" dirty="0" smtClean="0">
              <a:solidFill>
                <a:schemeClr val="bg1">
                  <a:lumMod val="50000"/>
                </a:schemeClr>
              </a:solidFill>
            </a:endParaRPr>
          </a:p>
          <a:p>
            <a:r>
              <a:rPr lang="en-US" sz="2800" b="1" dirty="0" smtClean="0">
                <a:solidFill>
                  <a:schemeClr val="bg1">
                    <a:lumMod val="50000"/>
                  </a:schemeClr>
                </a:solidFill>
                <a:latin typeface="+mj-lt"/>
              </a:rPr>
              <a:t>	</a:t>
            </a:r>
            <a:endParaRPr lang="en-US" sz="2800" b="1" dirty="0" smtClean="0">
              <a:solidFill>
                <a:schemeClr val="accent5">
                  <a:lumMod val="50000"/>
                </a:schemeClr>
              </a:solidFill>
              <a:latin typeface="+mj-lt"/>
            </a:endParaRPr>
          </a:p>
          <a:p>
            <a:pPr lvl="0"/>
            <a:r>
              <a:rPr lang="en-US" dirty="0" smtClean="0">
                <a:solidFill>
                  <a:srgbClr val="4BACC6">
                    <a:lumMod val="50000"/>
                  </a:srgbClr>
                </a:solidFill>
                <a:latin typeface="Calibri"/>
              </a:rPr>
              <a:t> </a:t>
            </a:r>
            <a:endParaRPr lang="en-US" sz="2000" dirty="0">
              <a:latin typeface="+mn-lt"/>
            </a:endParaRPr>
          </a:p>
        </p:txBody>
      </p:sp>
      <p:sp>
        <p:nvSpPr>
          <p:cNvPr id="2" name="TextBox 1">
            <a:hlinkClick r:id="rId3" action="ppaction://hlinksldjump"/>
          </p:cNvPr>
          <p:cNvSpPr txBox="1"/>
          <p:nvPr/>
        </p:nvSpPr>
        <p:spPr>
          <a:xfrm>
            <a:off x="263859" y="6151097"/>
            <a:ext cx="1289905" cy="276999"/>
          </a:xfrm>
          <a:prstGeom prst="rect">
            <a:avLst/>
          </a:prstGeom>
          <a:noFill/>
        </p:spPr>
        <p:txBody>
          <a:bodyPr wrap="none" rtlCol="0">
            <a:spAutoFit/>
          </a:bodyPr>
          <a:lstStyle/>
          <a:p>
            <a:r>
              <a:rPr lang="en-US" sz="1200" dirty="0" smtClean="0">
                <a:latin typeface="+mn-lt"/>
                <a:hlinkClick r:id="rId4" action="ppaction://hlinksldjump"/>
              </a:rPr>
              <a:t>Back To AISS Rack</a:t>
            </a:r>
            <a:endParaRPr lang="en-US" sz="1200" dirty="0">
              <a:latin typeface="+mn-lt"/>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265" y="2615981"/>
            <a:ext cx="9571469" cy="2029518"/>
          </a:xfrm>
          <a:prstGeom prst="rect">
            <a:avLst/>
          </a:prstGeom>
        </p:spPr>
      </p:pic>
    </p:spTree>
    <p:extLst>
      <p:ext uri="{BB962C8B-B14F-4D97-AF65-F5344CB8AC3E}">
        <p14:creationId xmlns:p14="http://schemas.microsoft.com/office/powerpoint/2010/main" val="3382770268"/>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customXsn xmlns="http://schemas.microsoft.com/office/2006/metadata/customXsn">
  <xsnLocation/>
  <cached>True</cached>
  <openByDefault>True</openByDefault>
  <xsnScope/>
</customXsn>
</file>

<file path=customXml/item3.xml><?xml version="1.0" encoding="utf-8"?>
<?mso-contentType ?>
<SharedContentType xmlns="Microsoft.SharePoint.Taxonomy.ContentTypeSync" SourceId="b921ac28-8646-473c-91fe-f89955a73f55" ContentTypeId="0x010100725E60EF2E824CBB9F9F6219DD094B0900B612D4D4DDC947DAA2F0B8B009DF7B40" PreviousValue="false"/>
</file>

<file path=customXml/item4.xml><?xml version="1.0" encoding="utf-8"?>
<ct:contentTypeSchema xmlns:ct="http://schemas.microsoft.com/office/2006/metadata/contentType" xmlns:ma="http://schemas.microsoft.com/office/2006/metadata/properties/metaAttributes" ct:_="" ma:_="" ma:contentTypeName="TCT Client Project Document" ma:contentTypeID="0x010100725E60EF2E824CBB9F9F6219DD094B0900B612D4D4DDC947DAA2F0B8B009DF7B4000381778CDDB312045BB18A06D7A3A007D" ma:contentTypeVersion="12" ma:contentTypeDescription="Create a new TCT Client Project Document" ma:contentTypeScope="" ma:versionID="082daaf3e7e374f66561827479aabe4c">
  <xsd:schema xmlns:xsd="http://www.w3.org/2001/XMLSchema" xmlns:xs="http://www.w3.org/2001/XMLSchema" xmlns:p="http://schemas.microsoft.com/office/2006/metadata/properties" xmlns:ns2="463020cc-1eef-408b-8afe-362a29bf7a96" xmlns:ns3="b6a90880-4d55-4aa8-a09c-16896a90cf94" targetNamespace="http://schemas.microsoft.com/office/2006/metadata/properties" ma:root="true" ma:fieldsID="7cfccc06f6cc1eae68c36a835926aee9" ns2:_="" ns3:_="">
    <xsd:import namespace="463020cc-1eef-408b-8afe-362a29bf7a96"/>
    <xsd:import namespace="b6a90880-4d55-4aa8-a09c-16896a90cf94"/>
    <xsd:element name="properties">
      <xsd:complexType>
        <xsd:sequence>
          <xsd:element name="documentManagement">
            <xsd:complexType>
              <xsd:all>
                <xsd:element ref="ns2:TCT_PersonallyIdentifiableInformation" minOccurs="0"/>
                <xsd:element ref="ns2:TCT_PersonalHealthInformation" minOccurs="0"/>
                <xsd:element ref="ns2:TCT_ProjectPhase" minOccurs="0"/>
                <xsd:element ref="ns2:TCT_WorkDocumentReviewStatus" minOccurs="0"/>
                <xsd:element ref="ns2:TCT_PreparedBy" minOccurs="0"/>
                <xsd:element ref="ns2:TCT_PreparedDate" minOccurs="0"/>
                <xsd:element ref="ns2:TCT_PreparedByRequired" minOccurs="0"/>
                <xsd:element ref="ns2:TCT_TechnicalReviewer" minOccurs="0"/>
                <xsd:element ref="ns2:TCT_TechnicalReviewApprovalDate" minOccurs="0"/>
                <xsd:element ref="ns2:TCT_TechnicalReviewerRequired" minOccurs="0"/>
                <xsd:element ref="ns2:TCT_ConsultingReviewer" minOccurs="0"/>
                <xsd:element ref="ns2:TCT_ConsultingReviewApprovalDate" minOccurs="0"/>
                <xsd:element ref="ns2:TCT_ConsultingReviewerRequired" minOccurs="0"/>
                <xsd:element ref="ns2:TCT_EditorialReviewer" minOccurs="0"/>
                <xsd:element ref="ns2:TCT_EditorialReviewApprovalDate" minOccurs="0"/>
                <xsd:element ref="ns2:TCT_EditorialReviewerRequired" minOccurs="0"/>
                <xsd:element ref="ns2:TCT_SeniorPeerReviewer" minOccurs="0"/>
                <xsd:element ref="ns2:TCT_SeniorPeerReviewApprovalDate" minOccurs="0"/>
                <xsd:element ref="ns2:TCT_SeniorPeerReviewerRequired" minOccurs="0"/>
                <xsd:element ref="ns2:TCT_WorkReviewComments" minOccurs="0"/>
                <xsd:element ref="ns2:TCT_LOB" minOccurs="0"/>
                <xsd:element ref="ns2:TCT_Office" minOccurs="0"/>
                <xsd:element ref="ns2:TCT_Received" minOccurs="0"/>
                <xsd:element ref="ns2:TCT_Received_UTC" minOccurs="0"/>
                <xsd:element ref="ns2:TCT_Region" minOccurs="0"/>
                <xsd:element ref="ns2:TCT_Sensitivity" minOccurs="0"/>
                <xsd:element ref="ns2:TCT_Sent" minOccurs="0"/>
                <xsd:element ref="ns2:TCT_Sent_UTC" minOccurs="0"/>
                <xsd:element ref="ns2:TCT_SourceModifiedDate" minOccurs="0"/>
                <xsd:element ref="ns2:TCT_To" minOccurs="0"/>
                <xsd:element ref="ns2:TCT_To_Address" minOccurs="0"/>
                <xsd:element ref="ns2:TCT_To_Type" minOccurs="0"/>
                <xsd:element ref="ns2:TCT_ClientCode" minOccurs="0"/>
                <xsd:element ref="ns2:TCT_ClientName" minOccurs="0"/>
                <xsd:element ref="ns2:TCT_ProjectCode" minOccurs="0"/>
                <xsd:element ref="ns2:TCT_ProjectName" minOccurs="0"/>
                <xsd:element ref="ns2:TCT_ProjectStatus" minOccurs="0"/>
                <xsd:element ref="ns2:TCT_ProjectType" minOccurs="0"/>
                <xsd:element ref="ns2:TCT_ProjectYear" minOccurs="0"/>
                <xsd:element ref="ns3:TCT_Attachment" minOccurs="0"/>
                <xsd:element ref="ns2:TCT_Importance" minOccurs="0"/>
                <xsd:element ref="ns2:TCT_Bcc" minOccurs="0"/>
                <xsd:element ref="ns2:TCT_Bcc_Address" minOccurs="0"/>
                <xsd:element ref="ns2:TCT_Bcc_Type" minOccurs="0"/>
                <xsd:element ref="ns2:TCT_Cc" minOccurs="0"/>
                <xsd:element ref="ns2:TCT_Cc_Address" minOccurs="0"/>
                <xsd:element ref="ns2:TCT_Cc_Type" minOccurs="0"/>
                <xsd:element ref="ns2:TCT_Conversation" minOccurs="0"/>
                <xsd:element ref="ns2:TCT_Country" minOccurs="0"/>
                <xsd:element ref="ns2:TCT_Email_Categories" minOccurs="0"/>
                <xsd:element ref="ns2:TCT_Email_Subject" minOccurs="0"/>
                <xsd:element ref="ns2:TCT_From" minOccurs="0"/>
                <xsd:element ref="ns2:TCT_From_Address" minOccurs="0"/>
                <xsd:element ref="ns2:TCT_From_Typ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63020cc-1eef-408b-8afe-362a29bf7a96" elementFormDefault="qualified">
    <xsd:import namespace="http://schemas.microsoft.com/office/2006/documentManagement/types"/>
    <xsd:import namespace="http://schemas.microsoft.com/office/infopath/2007/PartnerControls"/>
    <xsd:element name="TCT_PersonallyIdentifiableInformation" ma:index="2" nillable="true" ma:displayName="PII" ma:default="No" ma:description="Any data about an identifiable individual (such as date of birth or unique ID number)" ma:internalName="TCT_PersonallyIdentifiableInformation" ma:readOnly="false">
      <xsd:simpleType>
        <xsd:restriction base="dms:Choice">
          <xsd:enumeration value="Yes"/>
          <xsd:enumeration value="No"/>
        </xsd:restriction>
      </xsd:simpleType>
    </xsd:element>
    <xsd:element name="TCT_PersonalHealthInformation" ma:index="3" nillable="true" ma:displayName="PHI(US Only)" ma:default="No" ma:description="For US Projects Only.  Any information from a covered entity about health, coverage, benefits, or payments that can be linked to a specific individual.  For details, please see the FAQ section within the Resources site" ma:internalName="TCT_PersonalHealthInformation" ma:readOnly="false">
      <xsd:simpleType>
        <xsd:restriction base="dms:Choice">
          <xsd:enumeration value="Yes"/>
          <xsd:enumeration value="No"/>
        </xsd:restriction>
      </xsd:simpleType>
    </xsd:element>
    <xsd:element name="TCT_ProjectPhase" ma:index="4" nillable="true" ma:displayName="Project Phase" ma:internalName="TCT_ProjectPhase" ma:readOnly="false">
      <xsd:simpleType>
        <xsd:restriction base="dms:Choice">
          <xsd:enumeration value="Pursue"/>
          <xsd:enumeration value="Plan, incl. Project Mgmt"/>
          <xsd:enumeration value="Deliver - Data"/>
          <xsd:enumeration value="Deliver - Internal Work"/>
          <xsd:enumeration value="Deliver - Deliverables"/>
          <xsd:enumeration value="Assess and Close"/>
        </xsd:restriction>
      </xsd:simpleType>
    </xsd:element>
    <xsd:element name="TCT_WorkDocumentReviewStatus" ma:index="5" nillable="true" ma:displayName="WR Required?" ma:default="" ma:internalName="TCT_WorkDocumentReviewStatus">
      <xsd:simpleType>
        <xsd:restriction base="dms:Choice">
          <xsd:enumeration value="Yes"/>
          <xsd:enumeration value="No"/>
        </xsd:restriction>
      </xsd:simpleType>
    </xsd:element>
    <xsd:element name="TCT_PreparedBy" ma:index="6" nillable="true" ma:displayName="Doer" ma:list="{2162047a-706b-4cbe-8b6f-7d63a38d4bf8}" ma:internalName="TCT_PreparedBy" ma:showField="ImnName" ma:web="463020cc-1eef-408b-8afe-362a29bf7a96">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CT_PreparedDate" ma:index="7" nillable="true" ma:displayName="Doer Date" ma:format="DateOnly" ma:internalName="TCT_PreparedDate">
      <xsd:simpleType>
        <xsd:restriction base="dms:DateTime"/>
      </xsd:simpleType>
    </xsd:element>
    <xsd:element name="TCT_PreparedByRequired" ma:index="8" nillable="true" ma:displayName="Doer Not Req" ma:internalName="TCT_PreparedByRequired">
      <xsd:simpleType>
        <xsd:restriction base="dms:Boolean"/>
      </xsd:simpleType>
    </xsd:element>
    <xsd:element name="TCT_TechnicalReviewer" ma:index="9" nillable="true" ma:displayName="TR" ma:list="{2162047a-706b-4cbe-8b6f-7d63a38d4bf8}" ma:internalName="TCT_TechnicalReviewer" ma:showField="ImnName" ma:web="463020cc-1eef-408b-8afe-362a29bf7a96">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CT_TechnicalReviewApprovalDate" ma:index="10" nillable="true" ma:displayName="TR Date" ma:format="DateOnly" ma:internalName="TCT_TechnicalReviewApprovalDate">
      <xsd:simpleType>
        <xsd:restriction base="dms:DateTime"/>
      </xsd:simpleType>
    </xsd:element>
    <xsd:element name="TCT_TechnicalReviewerRequired" ma:index="11" nillable="true" ma:displayName="TR Not Req" ma:internalName="TCT_TechnicalReviewerRequired">
      <xsd:simpleType>
        <xsd:restriction base="dms:Boolean"/>
      </xsd:simpleType>
    </xsd:element>
    <xsd:element name="TCT_ConsultingReviewer" ma:index="12" nillable="true" ma:displayName="CR" ma:list="{2162047a-706b-4cbe-8b6f-7d63a38d4bf8}" ma:internalName="TCT_ConsultingReviewer" ma:showField="ImnName" ma:web="463020cc-1eef-408b-8afe-362a29bf7a96">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CT_ConsultingReviewApprovalDate" ma:index="13" nillable="true" ma:displayName="CR Date" ma:format="DateOnly" ma:internalName="TCT_ConsultingReviewApprovalDate">
      <xsd:simpleType>
        <xsd:restriction base="dms:DateTime"/>
      </xsd:simpleType>
    </xsd:element>
    <xsd:element name="TCT_ConsultingReviewerRequired" ma:index="14" nillable="true" ma:displayName="CR Not Req" ma:internalName="TCT_ConsultingReviewerRequired">
      <xsd:simpleType>
        <xsd:restriction base="dms:Boolean"/>
      </xsd:simpleType>
    </xsd:element>
    <xsd:element name="TCT_EditorialReviewer" ma:index="15" nillable="true" ma:displayName="ER" ma:list="{2162047a-706b-4cbe-8b6f-7d63a38d4bf8}" ma:internalName="TCT_EditorialReviewer" ma:showField="ImnName" ma:web="463020cc-1eef-408b-8afe-362a29bf7a96">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CT_EditorialReviewApprovalDate" ma:index="16" nillable="true" ma:displayName="ER Date" ma:format="DateOnly" ma:internalName="TCT_EditorialReviewApprovalDate">
      <xsd:simpleType>
        <xsd:restriction base="dms:DateTime"/>
      </xsd:simpleType>
    </xsd:element>
    <xsd:element name="TCT_EditorialReviewerRequired" ma:index="17" nillable="true" ma:displayName="ER Not Req" ma:internalName="TCT_EditorialReviewerRequired">
      <xsd:simpleType>
        <xsd:restriction base="dms:Boolean"/>
      </xsd:simpleType>
    </xsd:element>
    <xsd:element name="TCT_SeniorPeerReviewer" ma:index="18" nillable="true" ma:displayName="SPR" ma:list="{2162047a-706b-4cbe-8b6f-7d63a38d4bf8}" ma:internalName="TCT_SeniorPeerReviewer" ma:showField="ImnName" ma:web="463020cc-1eef-408b-8afe-362a29bf7a96">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CT_SeniorPeerReviewApprovalDate" ma:index="19" nillable="true" ma:displayName="SPR Date" ma:format="DateOnly" ma:internalName="TCT_SeniorPeerReviewApprovalDate">
      <xsd:simpleType>
        <xsd:restriction base="dms:DateTime"/>
      </xsd:simpleType>
    </xsd:element>
    <xsd:element name="TCT_SeniorPeerReviewerRequired" ma:index="20" nillable="true" ma:displayName="SPR Not Req" ma:internalName="TCT_SeniorPeerReviewerRequired">
      <xsd:simpleType>
        <xsd:restriction base="dms:Boolean"/>
      </xsd:simpleType>
    </xsd:element>
    <xsd:element name="TCT_WorkReviewComments" ma:index="21" nillable="true" ma:displayName="WR Comments" ma:internalName="TCT_WorkReviewComments">
      <xsd:simpleType>
        <xsd:restriction base="dms:Note">
          <xsd:maxLength value="255"/>
        </xsd:restriction>
      </xsd:simpleType>
    </xsd:element>
    <xsd:element name="TCT_LOB" ma:index="22" nillable="true" ma:displayName="Line of Business" ma:hidden="true" ma:internalName="TCT_LOB" ma:readOnly="true">
      <xsd:simpleType>
        <xsd:restriction base="dms:Text"/>
      </xsd:simpleType>
    </xsd:element>
    <xsd:element name="TCT_Office" ma:index="23" nillable="true" ma:displayName="Office" ma:hidden="true" ma:internalName="TCT_Office" ma:readOnly="true">
      <xsd:simpleType>
        <xsd:restriction base="dms:Text"/>
      </xsd:simpleType>
    </xsd:element>
    <xsd:element name="TCT_Received" ma:index="26" nillable="true" ma:displayName="Received" ma:format="DateOnly" ma:hidden="true" ma:internalName="TCT_Received">
      <xsd:simpleType>
        <xsd:restriction base="dms:DateTime"/>
      </xsd:simpleType>
    </xsd:element>
    <xsd:element name="TCT_Received_UTC" ma:index="27" nillable="true" ma:displayName="Received-UTC" ma:format="DateOnly" ma:hidden="true" ma:internalName="TCT_Received_UTC">
      <xsd:simpleType>
        <xsd:restriction base="dms:DateTime"/>
      </xsd:simpleType>
    </xsd:element>
    <xsd:element name="TCT_Region" ma:index="28" nillable="true" ma:displayName="Region" ma:hidden="true" ma:internalName="TCT_Region" ma:readOnly="true">
      <xsd:simpleType>
        <xsd:restriction base="dms:Text"/>
      </xsd:simpleType>
    </xsd:element>
    <xsd:element name="TCT_Sensitivity" ma:index="29" nillable="true" ma:displayName="Sensitivity" ma:hidden="true" ma:internalName="TCT_Sensitivity">
      <xsd:simpleType>
        <xsd:restriction base="dms:Number"/>
      </xsd:simpleType>
    </xsd:element>
    <xsd:element name="TCT_Sent" ma:index="30" nillable="true" ma:displayName="Sent" ma:format="DateOnly" ma:hidden="true" ma:internalName="TCT_Sent">
      <xsd:simpleType>
        <xsd:restriction base="dms:DateTime"/>
      </xsd:simpleType>
    </xsd:element>
    <xsd:element name="TCT_Sent_UTC" ma:index="31" nillable="true" ma:displayName="Sent-UTC" ma:format="DateOnly" ma:hidden="true" ma:internalName="TCT_Sent_UTC">
      <xsd:simpleType>
        <xsd:restriction base="dms:DateTime"/>
      </xsd:simpleType>
    </xsd:element>
    <xsd:element name="TCT_SourceModifiedDate" ma:index="32" nillable="true" ma:displayName="Source Modified Date" ma:format="DateOnly" ma:internalName="TCT_SourceModifiedDate" ma:readOnly="true">
      <xsd:simpleType>
        <xsd:restriction base="dms:DateTime"/>
      </xsd:simpleType>
    </xsd:element>
    <xsd:element name="TCT_To" ma:index="33" nillable="true" ma:displayName="To" ma:hidden="true" ma:internalName="TCT_To">
      <xsd:simpleType>
        <xsd:restriction base="dms:Text"/>
      </xsd:simpleType>
    </xsd:element>
    <xsd:element name="TCT_To_Address" ma:index="34" nillable="true" ma:displayName="To-Address" ma:hidden="true" ma:internalName="TCT_To_Address">
      <xsd:simpleType>
        <xsd:restriction base="dms:Note">
          <xsd:maxLength value="255"/>
        </xsd:restriction>
      </xsd:simpleType>
    </xsd:element>
    <xsd:element name="TCT_To_Type" ma:index="35" nillable="true" ma:displayName="To-Type" ma:hidden="true" ma:internalName="TCT_To_Type">
      <xsd:simpleType>
        <xsd:restriction base="dms:Text"/>
      </xsd:simpleType>
    </xsd:element>
    <xsd:element name="TCT_ClientCode" ma:index="36" nillable="true" ma:displayName="Client Code" ma:internalName="TCT_ClientCode" ma:readOnly="true">
      <xsd:simpleType>
        <xsd:restriction base="dms:Text"/>
      </xsd:simpleType>
    </xsd:element>
    <xsd:element name="TCT_ClientName" ma:index="37" nillable="true" ma:displayName="Client Name" ma:internalName="TCT_ClientName" ma:readOnly="true">
      <xsd:simpleType>
        <xsd:restriction base="dms:Text"/>
      </xsd:simpleType>
    </xsd:element>
    <xsd:element name="TCT_ProjectCode" ma:index="38" nillable="true" ma:displayName="Project Code" ma:internalName="TCT_ProjectCode" ma:readOnly="true">
      <xsd:simpleType>
        <xsd:restriction base="dms:Text"/>
      </xsd:simpleType>
    </xsd:element>
    <xsd:element name="TCT_ProjectName" ma:index="39" nillable="true" ma:displayName="Project Name" ma:internalName="TCT_ProjectName" ma:readOnly="true">
      <xsd:simpleType>
        <xsd:restriction base="dms:Text"/>
      </xsd:simpleType>
    </xsd:element>
    <xsd:element name="TCT_ProjectStatus" ma:index="41" nillable="true" ma:displayName="Project Status" ma:default="" ma:hidden="true" ma:internalName="TCT_ProjectStatus">
      <xsd:simpleType>
        <xsd:restriction base="dms:Choice">
          <xsd:enumeration value="Active"/>
          <xsd:enumeration value="Closed"/>
          <xsd:enumeration value="Canceled"/>
          <xsd:enumeration value="Archived"/>
        </xsd:restriction>
      </xsd:simpleType>
    </xsd:element>
    <xsd:element name="TCT_ProjectType" ma:index="42" nillable="true" ma:displayName="Project Type" ma:internalName="TCT_ProjectType" ma:readOnly="true">
      <xsd:simpleType>
        <xsd:restriction base="dms:Choice">
          <xsd:enumeration value="Project"/>
          <xsd:enumeration value="Reference"/>
          <xsd:enumeration value="Account Management"/>
          <xsd:enumeration value="Plan Administration"/>
        </xsd:restriction>
      </xsd:simpleType>
    </xsd:element>
    <xsd:element name="TCT_ProjectYear" ma:index="43" nillable="true" ma:displayName="Project Year" ma:internalName="TCT_ProjectYear" ma:readOnly="true">
      <xsd:simpleType>
        <xsd:restriction base="dms:Text"/>
      </xsd:simpleType>
    </xsd:element>
    <xsd:element name="TCT_Importance" ma:index="46" nillable="true" ma:displayName="Importance" ma:hidden="true" ma:internalName="TCT_Importance">
      <xsd:simpleType>
        <xsd:restriction base="dms:Number"/>
      </xsd:simpleType>
    </xsd:element>
    <xsd:element name="TCT_Bcc" ma:index="49" nillable="true" ma:displayName="Bcc" ma:hidden="true" ma:internalName="TCT_Bcc">
      <xsd:simpleType>
        <xsd:restriction base="dms:Text"/>
      </xsd:simpleType>
    </xsd:element>
    <xsd:element name="TCT_Bcc_Address" ma:index="50" nillable="true" ma:displayName="Bcc Address" ma:hidden="true" ma:internalName="TCT_Bcc_Address">
      <xsd:simpleType>
        <xsd:restriction base="dms:Note">
          <xsd:maxLength value="255"/>
        </xsd:restriction>
      </xsd:simpleType>
    </xsd:element>
    <xsd:element name="TCT_Bcc_Type" ma:index="51" nillable="true" ma:displayName="Bcc-Type" ma:hidden="true" ma:internalName="TCT_Bcc_Type">
      <xsd:simpleType>
        <xsd:restriction base="dms:Text"/>
      </xsd:simpleType>
    </xsd:element>
    <xsd:element name="TCT_Cc" ma:index="52" nillable="true" ma:displayName="Cc" ma:hidden="true" ma:internalName="TCT_Cc">
      <xsd:simpleType>
        <xsd:restriction base="dms:Text"/>
      </xsd:simpleType>
    </xsd:element>
    <xsd:element name="TCT_Cc_Address" ma:index="53" nillable="true" ma:displayName="Cc-Address" ma:hidden="true" ma:internalName="TCT_Cc_Address">
      <xsd:simpleType>
        <xsd:restriction base="dms:Note">
          <xsd:maxLength value="255"/>
        </xsd:restriction>
      </xsd:simpleType>
    </xsd:element>
    <xsd:element name="TCT_Cc_Type" ma:index="54" nillable="true" ma:displayName="Cc-Type" ma:hidden="true" ma:internalName="TCT_Cc_Type">
      <xsd:simpleType>
        <xsd:restriction base="dms:Text"/>
      </xsd:simpleType>
    </xsd:element>
    <xsd:element name="TCT_Conversation" ma:index="55" nillable="true" ma:displayName="Conversation" ma:hidden="true" ma:internalName="TCT_Conversation">
      <xsd:simpleType>
        <xsd:restriction base="dms:Text"/>
      </xsd:simpleType>
    </xsd:element>
    <xsd:element name="TCT_Country" ma:index="56" nillable="true" ma:displayName="Country" ma:hidden="true" ma:internalName="TCT_Country" ma:readOnly="true">
      <xsd:simpleType>
        <xsd:restriction base="dms:Text"/>
      </xsd:simpleType>
    </xsd:element>
    <xsd:element name="TCT_Email_Categories" ma:index="57" nillable="true" ma:displayName="Email Categories" ma:hidden="true" ma:internalName="TCT_Email_Categories">
      <xsd:simpleType>
        <xsd:restriction base="dms:Text"/>
      </xsd:simpleType>
    </xsd:element>
    <xsd:element name="TCT_Email_Subject" ma:index="58" nillable="true" ma:displayName="Email Subject" ma:hidden="true" ma:internalName="TCT_Email_Subject">
      <xsd:simpleType>
        <xsd:restriction base="dms:Text"/>
      </xsd:simpleType>
    </xsd:element>
    <xsd:element name="TCT_From" ma:index="59" nillable="true" ma:displayName="From" ma:hidden="true" ma:internalName="TCT_From">
      <xsd:simpleType>
        <xsd:restriction base="dms:Text"/>
      </xsd:simpleType>
    </xsd:element>
    <xsd:element name="TCT_From_Address" ma:index="60" nillable="true" ma:displayName="From-Address" ma:hidden="true" ma:internalName="TCT_From_Address">
      <xsd:simpleType>
        <xsd:restriction base="dms:Note">
          <xsd:maxLength value="255"/>
        </xsd:restriction>
      </xsd:simpleType>
    </xsd:element>
    <xsd:element name="TCT_From_Type" ma:index="61" nillable="true" ma:displayName="From-Type" ma:hidden="true" ma:internalName="TCT_From_Typ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6a90880-4d55-4aa8-a09c-16896a90cf94" elementFormDefault="qualified">
    <xsd:import namespace="http://schemas.microsoft.com/office/2006/documentManagement/types"/>
    <xsd:import namespace="http://schemas.microsoft.com/office/infopath/2007/PartnerControls"/>
    <xsd:element name="TCT_Attachment" ma:index="44" nillable="true" ma:displayName="Attachment" ma:hidden="true" ma:internalName="TCT_Attachment">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p:properties xmlns:p="http://schemas.microsoft.com/office/2006/metadata/properties" xmlns:xsi="http://www.w3.org/2001/XMLSchema-instance" xmlns:pc="http://schemas.microsoft.com/office/infopath/2007/PartnerControls">
  <documentManagement>
    <TCT_ClientName xmlns="463020cc-1eef-408b-8afe-362a29bf7a96">Governance Commission for GOCCs (GCG)</TCT_ClientName>
    <TCT_Region xmlns="463020cc-1eef-408b-8afe-362a29bf7a96">Asia Pacific</TCT_Region>
    <TCT_LOB xmlns="463020cc-1eef-408b-8afe-362a29bf7a96">Rewards, Talent and Communication</TCT_LOB>
    <TCT_ProjectCode xmlns="463020cc-1eef-408b-8afe-362a29bf7a96">3101932</TCT_ProjectCode>
    <TCT_ProjectYear xmlns="463020cc-1eef-408b-8afe-362a29bf7a96">2012</TCT_ProjectYear>
    <TCT_ProjectType xmlns="463020cc-1eef-408b-8afe-362a29bf7a96">Project</TCT_ProjectType>
    <TCT_ClientCode xmlns="463020cc-1eef-408b-8afe-362a29bf7a96">659454         </TCT_ClientCode>
    <TCT_Country xmlns="463020cc-1eef-408b-8afe-362a29bf7a96">Philippines</TCT_Country>
    <TCT_ProjectName xmlns="463020cc-1eef-408b-8afe-362a29bf7a96">CPCS for GOCCs</TCT_ProjectName>
    <TCT_ProjectStatus xmlns="463020cc-1eef-408b-8afe-362a29bf7a96">Active</TCT_ProjectStatus>
    <TCT_Office xmlns="463020cc-1eef-408b-8afe-362a29bf7a96">Manila - 312 26th Street</TCT_Office>
    <TCT_ConsultingReviewer xmlns="463020cc-1eef-408b-8afe-362a29bf7a96">
      <UserInfo>
        <DisplayName/>
        <AccountId xsi:nil="true"/>
        <AccountType/>
      </UserInfo>
    </TCT_ConsultingReviewer>
    <TCT_Sent_UTC xmlns="463020cc-1eef-408b-8afe-362a29bf7a96" xsi:nil="true"/>
    <TCT_To_Address xmlns="463020cc-1eef-408b-8afe-362a29bf7a96" xsi:nil="true"/>
    <TCT_PreparedBy xmlns="463020cc-1eef-408b-8afe-362a29bf7a96">
      <UserInfo>
        <DisplayName/>
        <AccountId xsi:nil="true"/>
        <AccountType/>
      </UserInfo>
    </TCT_PreparedBy>
    <TCT_PersonallyIdentifiableInformation xmlns="463020cc-1eef-408b-8afe-362a29bf7a96">No</TCT_PersonallyIdentifiableInformation>
    <TCT_TechnicalReviewerRequired xmlns="463020cc-1eef-408b-8afe-362a29bf7a96" xsi:nil="true"/>
    <TCT_Bcc_Address xmlns="463020cc-1eef-408b-8afe-362a29bf7a96" xsi:nil="true"/>
    <TCT_WorkDocumentReviewStatus xmlns="463020cc-1eef-408b-8afe-362a29bf7a96" xsi:nil="true"/>
    <TCT_SeniorPeerReviewer xmlns="463020cc-1eef-408b-8afe-362a29bf7a96">
      <UserInfo>
        <DisplayName/>
        <AccountId xsi:nil="true"/>
        <AccountType/>
      </UserInfo>
    </TCT_SeniorPeerReviewer>
    <TCT_To_Type xmlns="463020cc-1eef-408b-8afe-362a29bf7a96" xsi:nil="true"/>
    <TCT_To xmlns="463020cc-1eef-408b-8afe-362a29bf7a96" xsi:nil="true"/>
    <TCT_Cc_Type xmlns="463020cc-1eef-408b-8afe-362a29bf7a96" xsi:nil="true"/>
    <TCT_Email_Subject xmlns="463020cc-1eef-408b-8afe-362a29bf7a96" xsi:nil="true"/>
    <TCT_ConsultingReviewerRequired xmlns="463020cc-1eef-408b-8afe-362a29bf7a96" xsi:nil="true"/>
    <TCT_From xmlns="463020cc-1eef-408b-8afe-362a29bf7a96" xsi:nil="true"/>
    <TCT_ConsultingReviewApprovalDate xmlns="463020cc-1eef-408b-8afe-362a29bf7a96" xsi:nil="true"/>
    <TCT_Conversation xmlns="463020cc-1eef-408b-8afe-362a29bf7a96" xsi:nil="true"/>
    <TCT_EditorialReviewerRequired xmlns="463020cc-1eef-408b-8afe-362a29bf7a96" xsi:nil="true"/>
    <TCT_Importance xmlns="463020cc-1eef-408b-8afe-362a29bf7a96" xsi:nil="true"/>
    <TCT_Bcc xmlns="463020cc-1eef-408b-8afe-362a29bf7a96" xsi:nil="true"/>
    <TCT_Bcc_Type xmlns="463020cc-1eef-408b-8afe-362a29bf7a96" xsi:nil="true"/>
    <TCT_PersonalHealthInformation xmlns="463020cc-1eef-408b-8afe-362a29bf7a96">No</TCT_PersonalHealthInformation>
    <TCT_Received_UTC xmlns="463020cc-1eef-408b-8afe-362a29bf7a96" xsi:nil="true"/>
    <TCT_From_Type xmlns="463020cc-1eef-408b-8afe-362a29bf7a96" xsi:nil="true"/>
    <TCT_TechnicalReviewer xmlns="463020cc-1eef-408b-8afe-362a29bf7a96">
      <UserInfo>
        <DisplayName/>
        <AccountId xsi:nil="true"/>
        <AccountType/>
      </UserInfo>
    </TCT_TechnicalReviewer>
    <TCT_Cc xmlns="463020cc-1eef-408b-8afe-362a29bf7a96" xsi:nil="true"/>
    <TCT_From_Address xmlns="463020cc-1eef-408b-8afe-362a29bf7a96" xsi:nil="true"/>
    <TCT_PreparedDate xmlns="463020cc-1eef-408b-8afe-362a29bf7a96" xsi:nil="true"/>
    <TCT_TechnicalReviewApprovalDate xmlns="463020cc-1eef-408b-8afe-362a29bf7a96" xsi:nil="true"/>
    <TCT_EditorialReviewApprovalDate xmlns="463020cc-1eef-408b-8afe-362a29bf7a96" xsi:nil="true"/>
    <TCT_SeniorPeerReviewApprovalDate xmlns="463020cc-1eef-408b-8afe-362a29bf7a96" xsi:nil="true"/>
    <TCT_Received xmlns="463020cc-1eef-408b-8afe-362a29bf7a96" xsi:nil="true"/>
    <TCT_Sensitivity xmlns="463020cc-1eef-408b-8afe-362a29bf7a96" xsi:nil="true"/>
    <TCT_EditorialReviewer xmlns="463020cc-1eef-408b-8afe-362a29bf7a96">
      <UserInfo>
        <DisplayName/>
        <AccountId xsi:nil="true"/>
        <AccountType/>
      </UserInfo>
    </TCT_EditorialReviewer>
    <TCT_WorkReviewComments xmlns="463020cc-1eef-408b-8afe-362a29bf7a96" xsi:nil="true"/>
    <TCT_Email_Categories xmlns="463020cc-1eef-408b-8afe-362a29bf7a96" xsi:nil="true"/>
    <TCT_PreparedByRequired xmlns="463020cc-1eef-408b-8afe-362a29bf7a96" xsi:nil="true"/>
    <TCT_SeniorPeerReviewerRequired xmlns="463020cc-1eef-408b-8afe-362a29bf7a96" xsi:nil="true"/>
    <TCT_Attachment xmlns="b6a90880-4d55-4aa8-a09c-16896a90cf94" xsi:nil="true"/>
    <TCT_ProjectPhase xmlns="463020cc-1eef-408b-8afe-362a29bf7a96" xsi:nil="true"/>
    <TCT_Sent xmlns="463020cc-1eef-408b-8afe-362a29bf7a96" xsi:nil="true"/>
    <TCT_Cc_Address xmlns="463020cc-1eef-408b-8afe-362a29bf7a96" xsi:nil="true"/>
  </documentManagement>
</p:properties>
</file>

<file path=customXml/itemProps1.xml><?xml version="1.0" encoding="utf-8"?>
<ds:datastoreItem xmlns:ds="http://schemas.openxmlformats.org/officeDocument/2006/customXml" ds:itemID="{EF613B51-300B-4A14-A4FC-14743EB0D755}">
  <ds:schemaRefs>
    <ds:schemaRef ds:uri="http://schemas.microsoft.com/sharepoint/v3/contenttype/forms"/>
  </ds:schemaRefs>
</ds:datastoreItem>
</file>

<file path=customXml/itemProps2.xml><?xml version="1.0" encoding="utf-8"?>
<ds:datastoreItem xmlns:ds="http://schemas.openxmlformats.org/officeDocument/2006/customXml" ds:itemID="{41D27323-A019-4550-B5A3-3E63955EE2BC}">
  <ds:schemaRefs>
    <ds:schemaRef ds:uri="http://schemas.microsoft.com/office/2006/metadata/customXsn"/>
  </ds:schemaRefs>
</ds:datastoreItem>
</file>

<file path=customXml/itemProps3.xml><?xml version="1.0" encoding="utf-8"?>
<ds:datastoreItem xmlns:ds="http://schemas.openxmlformats.org/officeDocument/2006/customXml" ds:itemID="{2FC194AF-294B-473C-B05A-C293CCC9A2EB}">
  <ds:schemaRefs>
    <ds:schemaRef ds:uri="Microsoft.SharePoint.Taxonomy.ContentTypeSync"/>
  </ds:schemaRefs>
</ds:datastoreItem>
</file>

<file path=customXml/itemProps4.xml><?xml version="1.0" encoding="utf-8"?>
<ds:datastoreItem xmlns:ds="http://schemas.openxmlformats.org/officeDocument/2006/customXml" ds:itemID="{EF833F3B-63DA-4D45-AF04-E0EB11C2C0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63020cc-1eef-408b-8afe-362a29bf7a96"/>
    <ds:schemaRef ds:uri="b6a90880-4d55-4aa8-a09c-16896a90cf9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2E71F608-946A-4BCD-843B-D9CEE452B358}">
  <ds:schemaRefs>
    <ds:schemaRef ds:uri="http://schemas.openxmlformats.org/package/2006/metadata/core-properties"/>
    <ds:schemaRef ds:uri="http://schemas.microsoft.com/office/2006/metadata/properties"/>
    <ds:schemaRef ds:uri="b6a90880-4d55-4aa8-a09c-16896a90cf94"/>
    <ds:schemaRef ds:uri="http://schemas.microsoft.com/office/infopath/2007/PartnerControls"/>
    <ds:schemaRef ds:uri="http://schemas.microsoft.com/office/2006/documentManagement/types"/>
    <ds:schemaRef ds:uri="http://purl.org/dc/terms/"/>
    <ds:schemaRef ds:uri="http://purl.org/dc/elements/1.1/"/>
    <ds:schemaRef ds:uri="http://purl.org/dc/dcmitype/"/>
    <ds:schemaRef ds:uri="463020cc-1eef-408b-8afe-362a29bf7a96"/>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Apex</Template>
  <TotalTime>19691</TotalTime>
  <Words>5651</Words>
  <Application>Microsoft Office PowerPoint</Application>
  <PresentationFormat>A4 Paper (210x297 mm)</PresentationFormat>
  <Paragraphs>1801</Paragraphs>
  <Slides>138</Slides>
  <Notes>117</Notes>
  <HiddenSlides>6</HiddenSlides>
  <MMClips>0</MMClips>
  <ScaleCrop>false</ScaleCrop>
  <HeadingPairs>
    <vt:vector size="4" baseType="variant">
      <vt:variant>
        <vt:lpstr>Theme</vt:lpstr>
      </vt:variant>
      <vt:variant>
        <vt:i4>1</vt:i4>
      </vt:variant>
      <vt:variant>
        <vt:lpstr>Slide Titles</vt:lpstr>
      </vt:variant>
      <vt:variant>
        <vt:i4>138</vt:i4>
      </vt:variant>
    </vt:vector>
  </HeadingPairs>
  <TitlesOfParts>
    <vt:vector size="13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Manila ATMC AIS Room Workstations (Other Subsystems)</vt:lpstr>
      <vt:lpstr>Manila ATMC AIS Room Printers and Plotters (Other Subsystems)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DOF Template</dc:title>
  <dc:creator>Director Rybigail L. Lao</dc:creator>
  <cp:lastModifiedBy> </cp:lastModifiedBy>
  <cp:revision>1590</cp:revision>
  <cp:lastPrinted>2015-09-30T05:42:23Z</cp:lastPrinted>
  <dcterms:created xsi:type="dcterms:W3CDTF">2013-10-13T08:18:53Z</dcterms:created>
  <dcterms:modified xsi:type="dcterms:W3CDTF">2017-12-05T01:38:11Z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0x010100725E60EF2E824CBB9F9F6219DD094B0900B612D4D4DDC947DAA2F0B8B009DF7B4000381778CDDB312045BB18A06D7A3A007D</vt:lpwstr>
  </property>
</Properties>
</file>